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67" r:id="rId2"/>
    <p:sldId id="368" r:id="rId3"/>
    <p:sldId id="355" r:id="rId4"/>
    <p:sldId id="356" r:id="rId5"/>
    <p:sldId id="343" r:id="rId6"/>
    <p:sldId id="344" r:id="rId7"/>
    <p:sldId id="372" r:id="rId8"/>
    <p:sldId id="362" r:id="rId9"/>
    <p:sldId id="359" r:id="rId10"/>
    <p:sldId id="357" r:id="rId11"/>
    <p:sldId id="358" r:id="rId12"/>
    <p:sldId id="363" r:id="rId13"/>
    <p:sldId id="369" r:id="rId14"/>
    <p:sldId id="371" r:id="rId15"/>
    <p:sldId id="366" r:id="rId16"/>
  </p:sldIdLst>
  <p:sldSz cx="9144000" cy="6858000" type="screen4x3"/>
  <p:notesSz cx="6805613" cy="9944100"/>
  <p:defaultTextStyle>
    <a:defPPr>
      <a:defRPr lang="en-GB"/>
    </a:defPPr>
    <a:lvl1pPr algn="l" rtl="0" eaLnBrk="0" fontAlgn="base" hangingPunct="0">
      <a:spcBef>
        <a:spcPct val="0"/>
      </a:spcBef>
      <a:spcAft>
        <a:spcPct val="0"/>
      </a:spcAft>
      <a:defRPr sz="1200" kern="1200">
        <a:solidFill>
          <a:srgbClr val="0F5494"/>
        </a:solidFill>
        <a:latin typeface="Verdana" pitchFamily="34" charset="0"/>
        <a:ea typeface="+mn-ea"/>
        <a:cs typeface="Arial" charset="0"/>
      </a:defRPr>
    </a:lvl1pPr>
    <a:lvl2pPr marL="457200" algn="l" rtl="0" eaLnBrk="0" fontAlgn="base" hangingPunct="0">
      <a:spcBef>
        <a:spcPct val="0"/>
      </a:spcBef>
      <a:spcAft>
        <a:spcPct val="0"/>
      </a:spcAft>
      <a:defRPr sz="1200" kern="1200">
        <a:solidFill>
          <a:srgbClr val="0F5494"/>
        </a:solidFill>
        <a:latin typeface="Verdana" pitchFamily="34" charset="0"/>
        <a:ea typeface="+mn-ea"/>
        <a:cs typeface="Arial" charset="0"/>
      </a:defRPr>
    </a:lvl2pPr>
    <a:lvl3pPr marL="914400" algn="l" rtl="0" eaLnBrk="0" fontAlgn="base" hangingPunct="0">
      <a:spcBef>
        <a:spcPct val="0"/>
      </a:spcBef>
      <a:spcAft>
        <a:spcPct val="0"/>
      </a:spcAft>
      <a:defRPr sz="1200" kern="1200">
        <a:solidFill>
          <a:srgbClr val="0F5494"/>
        </a:solidFill>
        <a:latin typeface="Verdana" pitchFamily="34" charset="0"/>
        <a:ea typeface="+mn-ea"/>
        <a:cs typeface="Arial" charset="0"/>
      </a:defRPr>
    </a:lvl3pPr>
    <a:lvl4pPr marL="1371600" algn="l" rtl="0" eaLnBrk="0" fontAlgn="base" hangingPunct="0">
      <a:spcBef>
        <a:spcPct val="0"/>
      </a:spcBef>
      <a:spcAft>
        <a:spcPct val="0"/>
      </a:spcAft>
      <a:defRPr sz="1200" kern="1200">
        <a:solidFill>
          <a:srgbClr val="0F5494"/>
        </a:solidFill>
        <a:latin typeface="Verdana" pitchFamily="34" charset="0"/>
        <a:ea typeface="+mn-ea"/>
        <a:cs typeface="Arial" charset="0"/>
      </a:defRPr>
    </a:lvl4pPr>
    <a:lvl5pPr marL="1828800" algn="l" rtl="0" eaLnBrk="0" fontAlgn="base" hangingPunct="0">
      <a:spcBef>
        <a:spcPct val="0"/>
      </a:spcBef>
      <a:spcAft>
        <a:spcPct val="0"/>
      </a:spcAft>
      <a:defRPr sz="1200" kern="1200">
        <a:solidFill>
          <a:srgbClr val="0F5494"/>
        </a:solidFill>
        <a:latin typeface="Verdana" pitchFamily="34" charset="0"/>
        <a:ea typeface="+mn-ea"/>
        <a:cs typeface="Arial" charset="0"/>
      </a:defRPr>
    </a:lvl5pPr>
    <a:lvl6pPr marL="2286000" algn="l" defTabSz="914400" rtl="0" eaLnBrk="1" latinLnBrk="0" hangingPunct="1">
      <a:defRPr sz="1200" kern="1200">
        <a:solidFill>
          <a:srgbClr val="0F5494"/>
        </a:solidFill>
        <a:latin typeface="Verdana" pitchFamily="34" charset="0"/>
        <a:ea typeface="+mn-ea"/>
        <a:cs typeface="Arial" charset="0"/>
      </a:defRPr>
    </a:lvl6pPr>
    <a:lvl7pPr marL="2743200" algn="l" defTabSz="914400" rtl="0" eaLnBrk="1" latinLnBrk="0" hangingPunct="1">
      <a:defRPr sz="1200" kern="1200">
        <a:solidFill>
          <a:srgbClr val="0F5494"/>
        </a:solidFill>
        <a:latin typeface="Verdana" pitchFamily="34" charset="0"/>
        <a:ea typeface="+mn-ea"/>
        <a:cs typeface="Arial" charset="0"/>
      </a:defRPr>
    </a:lvl7pPr>
    <a:lvl8pPr marL="3200400" algn="l" defTabSz="914400" rtl="0" eaLnBrk="1" latinLnBrk="0" hangingPunct="1">
      <a:defRPr sz="1200" kern="1200">
        <a:solidFill>
          <a:srgbClr val="0F5494"/>
        </a:solidFill>
        <a:latin typeface="Verdana" pitchFamily="34" charset="0"/>
        <a:ea typeface="+mn-ea"/>
        <a:cs typeface="Arial" charset="0"/>
      </a:defRPr>
    </a:lvl8pPr>
    <a:lvl9pPr marL="3657600" algn="l" defTabSz="914400" rtl="0" eaLnBrk="1" latinLnBrk="0" hangingPunct="1">
      <a:defRPr sz="1200" kern="1200">
        <a:solidFill>
          <a:srgbClr val="0F5494"/>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3166CF"/>
    <a:srgbClr val="3E6FD2"/>
    <a:srgbClr val="2D5EC1"/>
    <a:srgbClr val="BDDEFF"/>
    <a:srgbClr val="99CCFF"/>
    <a:srgbClr val="808080"/>
    <a:srgbClr val="FFD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2663" autoAdjust="0"/>
  </p:normalViewPr>
  <p:slideViewPr>
    <p:cSldViewPr>
      <p:cViewPr>
        <p:scale>
          <a:sx n="120" d="100"/>
          <a:sy n="120" d="100"/>
        </p:scale>
        <p:origin x="300" y="966"/>
      </p:cViewPr>
      <p:guideLst>
        <p:guide orient="horz" pos="2160"/>
        <p:guide pos="2880"/>
      </p:guideLst>
    </p:cSldViewPr>
  </p:slideViewPr>
  <p:outlineViewPr>
    <p:cViewPr>
      <p:scale>
        <a:sx n="33" d="100"/>
        <a:sy n="33" d="100"/>
      </p:scale>
      <p:origin x="0" y="1000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202" y="-58"/>
      </p:cViewPr>
      <p:guideLst>
        <p:guide orient="horz" pos="3133"/>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net1.cec.eu.int\HR\E\1\B1-D1-HR_E1\PER20.5.10%20Articles%20du%20statut\PER20.5.10_147%20Agents%20Temporaires_S&#233;curit&#233;%20sociale%20-%20Articles%2028%20&#224;%2044%20bis%20R.A.A\art28%20a%20ou%2028%20bis%20%20alloc%20de%20%20ch&#244;mage\Rapport%202016%20chomage\Tableaux%20rapport%202016%20-%20FR.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GB" dirty="0">
                <a:solidFill>
                  <a:srgbClr val="0F5494"/>
                </a:solidFill>
              </a:rPr>
              <a:t>Active members of the scheme</a:t>
            </a:r>
          </a:p>
        </c:rich>
      </c:tx>
      <c:layout>
        <c:manualLayout>
          <c:xMode val="edge"/>
          <c:yMode val="edge"/>
          <c:x val="0.1823045302658679"/>
          <c:y val="2.0350302957791014E-2"/>
        </c:manualLayout>
      </c:layout>
      <c:overlay val="0"/>
    </c:title>
    <c:autoTitleDeleted val="0"/>
    <c:plotArea>
      <c:layout/>
      <c:lineChart>
        <c:grouping val="standard"/>
        <c:varyColors val="0"/>
        <c:ser>
          <c:idx val="0"/>
          <c:order val="0"/>
          <c:tx>
            <c:strRef>
              <c:f>Sheet1!$B$7</c:f>
              <c:strCache>
                <c:ptCount val="1"/>
                <c:pt idx="0">
                  <c:v>Actives</c:v>
                </c:pt>
              </c:strCache>
            </c:strRef>
          </c:tx>
          <c:spPr>
            <a:ln>
              <a:solidFill>
                <a:srgbClr val="0F5494"/>
              </a:solidFill>
            </a:ln>
          </c:spPr>
          <c:marker>
            <c:symbol val="none"/>
          </c:marker>
          <c:cat>
            <c:numRef>
              <c:f>Sheet1!$A$8:$A$14</c:f>
              <c:numCache>
                <c:formatCode>General</c:formatCode>
                <c:ptCount val="7"/>
                <c:pt idx="0">
                  <c:v>2009</c:v>
                </c:pt>
                <c:pt idx="1">
                  <c:v>2010</c:v>
                </c:pt>
                <c:pt idx="2">
                  <c:v>2011</c:v>
                </c:pt>
                <c:pt idx="3">
                  <c:v>2012</c:v>
                </c:pt>
                <c:pt idx="4">
                  <c:v>2013</c:v>
                </c:pt>
                <c:pt idx="5">
                  <c:v>2014</c:v>
                </c:pt>
                <c:pt idx="6">
                  <c:v>2015</c:v>
                </c:pt>
              </c:numCache>
            </c:numRef>
          </c:cat>
          <c:val>
            <c:numRef>
              <c:f>Sheet1!$B$8:$B$14</c:f>
              <c:numCache>
                <c:formatCode>General</c:formatCode>
                <c:ptCount val="7"/>
                <c:pt idx="0">
                  <c:v>16324</c:v>
                </c:pt>
                <c:pt idx="1">
                  <c:v>17130</c:v>
                </c:pt>
                <c:pt idx="2">
                  <c:v>19866</c:v>
                </c:pt>
                <c:pt idx="3">
                  <c:v>20919</c:v>
                </c:pt>
                <c:pt idx="4">
                  <c:v>21218</c:v>
                </c:pt>
                <c:pt idx="5">
                  <c:v>22276</c:v>
                </c:pt>
                <c:pt idx="6">
                  <c:v>23340</c:v>
                </c:pt>
              </c:numCache>
            </c:numRef>
          </c:val>
          <c:smooth val="0"/>
        </c:ser>
        <c:dLbls>
          <c:showLegendKey val="0"/>
          <c:showVal val="0"/>
          <c:showCatName val="0"/>
          <c:showSerName val="0"/>
          <c:showPercent val="0"/>
          <c:showBubbleSize val="0"/>
        </c:dLbls>
        <c:marker val="1"/>
        <c:smooth val="0"/>
        <c:axId val="131504384"/>
        <c:axId val="131518464"/>
      </c:lineChart>
      <c:catAx>
        <c:axId val="131504384"/>
        <c:scaling>
          <c:orientation val="minMax"/>
        </c:scaling>
        <c:delete val="0"/>
        <c:axPos val="b"/>
        <c:numFmt formatCode="General" sourceLinked="1"/>
        <c:majorTickMark val="out"/>
        <c:minorTickMark val="none"/>
        <c:tickLblPos val="nextTo"/>
        <c:crossAx val="131518464"/>
        <c:crosses val="autoZero"/>
        <c:auto val="1"/>
        <c:lblAlgn val="ctr"/>
        <c:lblOffset val="100"/>
        <c:noMultiLvlLbl val="0"/>
      </c:catAx>
      <c:valAx>
        <c:axId val="131518464"/>
        <c:scaling>
          <c:orientation val="minMax"/>
          <c:min val="15000"/>
        </c:scaling>
        <c:delete val="0"/>
        <c:axPos val="l"/>
        <c:majorGridlines/>
        <c:numFmt formatCode="General" sourceLinked="1"/>
        <c:majorTickMark val="out"/>
        <c:minorTickMark val="none"/>
        <c:tickLblPos val="nextTo"/>
        <c:crossAx val="131504384"/>
        <c:crosses val="autoZero"/>
        <c:crossBetween val="between"/>
      </c:valAx>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668974849789003"/>
          <c:y val="3.6713241012436525E-2"/>
          <c:w val="0.73572335314291126"/>
          <c:h val="0.81099526523196774"/>
        </c:manualLayout>
      </c:layout>
      <c:lineChart>
        <c:grouping val="standard"/>
        <c:varyColors val="0"/>
        <c:ser>
          <c:idx val="0"/>
          <c:order val="0"/>
          <c:tx>
            <c:strRef>
              <c:f>'graphique solde cumulé'!$A$14:$H$14</c:f>
              <c:strCache>
                <c:ptCount val="1"/>
                <c:pt idx="0">
                  <c:v>Cumulated reserve</c:v>
                </c:pt>
              </c:strCache>
            </c:strRef>
          </c:tx>
          <c:spPr>
            <a:ln>
              <a:solidFill>
                <a:schemeClr val="accent2"/>
              </a:solidFill>
            </a:ln>
          </c:spPr>
          <c:marker>
            <c:symbol val="none"/>
          </c:marker>
          <c:cat>
            <c:numRef>
              <c:f>'graphique solde cumulé'!$I$13:$P$13</c:f>
              <c:numCache>
                <c:formatCode>General</c:formatCode>
                <c:ptCount val="8"/>
                <c:pt idx="0">
                  <c:v>2008</c:v>
                </c:pt>
                <c:pt idx="1">
                  <c:v>2009</c:v>
                </c:pt>
                <c:pt idx="2">
                  <c:v>2010</c:v>
                </c:pt>
                <c:pt idx="3">
                  <c:v>2011</c:v>
                </c:pt>
                <c:pt idx="4">
                  <c:v>2012</c:v>
                </c:pt>
                <c:pt idx="5">
                  <c:v>2013</c:v>
                </c:pt>
                <c:pt idx="6">
                  <c:v>2014</c:v>
                </c:pt>
                <c:pt idx="7">
                  <c:v>2015</c:v>
                </c:pt>
              </c:numCache>
            </c:numRef>
          </c:cat>
          <c:val>
            <c:numRef>
              <c:f>'graphique solde cumulé'!$I$14:$P$14</c:f>
              <c:numCache>
                <c:formatCode>General</c:formatCode>
                <c:ptCount val="8"/>
                <c:pt idx="0">
                  <c:v>16162981.240000002</c:v>
                </c:pt>
                <c:pt idx="1">
                  <c:v>12617303.040000003</c:v>
                </c:pt>
                <c:pt idx="2">
                  <c:v>9763120.5500000082</c:v>
                </c:pt>
                <c:pt idx="3">
                  <c:v>9418621.4000000097</c:v>
                </c:pt>
                <c:pt idx="4">
                  <c:v>9446573.6477777846</c:v>
                </c:pt>
                <c:pt idx="5">
                  <c:v>7794185.6277777757</c:v>
                </c:pt>
                <c:pt idx="6">
                  <c:v>4275424.0877777766</c:v>
                </c:pt>
                <c:pt idx="7">
                  <c:v>2029611.327777775</c:v>
                </c:pt>
              </c:numCache>
            </c:numRef>
          </c:val>
          <c:smooth val="0"/>
        </c:ser>
        <c:dLbls>
          <c:showLegendKey val="0"/>
          <c:showVal val="0"/>
          <c:showCatName val="0"/>
          <c:showSerName val="0"/>
          <c:showPercent val="0"/>
          <c:showBubbleSize val="0"/>
        </c:dLbls>
        <c:marker val="1"/>
        <c:smooth val="0"/>
        <c:axId val="131553152"/>
        <c:axId val="131554688"/>
      </c:lineChart>
      <c:catAx>
        <c:axId val="131553152"/>
        <c:scaling>
          <c:orientation val="minMax"/>
        </c:scaling>
        <c:delete val="0"/>
        <c:axPos val="b"/>
        <c:numFmt formatCode="General" sourceLinked="1"/>
        <c:majorTickMark val="out"/>
        <c:minorTickMark val="none"/>
        <c:tickLblPos val="nextTo"/>
        <c:crossAx val="131554688"/>
        <c:crosses val="autoZero"/>
        <c:auto val="1"/>
        <c:lblAlgn val="ctr"/>
        <c:lblOffset val="100"/>
        <c:noMultiLvlLbl val="0"/>
      </c:catAx>
      <c:valAx>
        <c:axId val="131554688"/>
        <c:scaling>
          <c:orientation val="minMax"/>
        </c:scaling>
        <c:delete val="0"/>
        <c:axPos val="l"/>
        <c:majorGridlines/>
        <c:numFmt formatCode="&quot;€&quot;#,##0" sourceLinked="0"/>
        <c:majorTickMark val="out"/>
        <c:minorTickMark val="none"/>
        <c:tickLblPos val="nextTo"/>
        <c:crossAx val="131553152"/>
        <c:crosses val="autoZero"/>
        <c:crossBetween val="between"/>
      </c:valAx>
    </c:plotArea>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0.42735</cdr:x>
      <cdr:y>0.44643</cdr:y>
    </cdr:from>
    <cdr:to>
      <cdr:x>0.53589</cdr:x>
      <cdr:y>0.67319</cdr:y>
    </cdr:to>
    <cdr:sp macro="" textlink="">
      <cdr:nvSpPr>
        <cdr:cNvPr id="2" name="Rectangle 1"/>
        <cdr:cNvSpPr/>
      </cdr:nvSpPr>
      <cdr:spPr bwMode="auto">
        <a:xfrm xmlns:a="http://schemas.openxmlformats.org/drawingml/2006/main">
          <a:off x="3600400" y="1800200"/>
          <a:ext cx="914400" cy="91440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vertOverflow="clip" vert="horz" wrap="squar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95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t" anchorCtr="0" compatLnSpc="1">
            <a:prstTxWarp prst="textNoShape">
              <a:avLst/>
            </a:prstTxWarp>
          </a:bodyPr>
          <a:lstStyle>
            <a:lvl1pPr eaLnBrk="1" hangingPunct="1">
              <a:defRPr>
                <a:solidFill>
                  <a:schemeClr val="tx1"/>
                </a:solidFill>
                <a:latin typeface="Arial" charset="0"/>
                <a:cs typeface="+mn-cs"/>
              </a:defRPr>
            </a:lvl1pPr>
          </a:lstStyle>
          <a:p>
            <a:pPr>
              <a:defRPr/>
            </a:pPr>
            <a:endParaRPr lang="en-GB"/>
          </a:p>
        </p:txBody>
      </p:sp>
      <p:sp>
        <p:nvSpPr>
          <p:cNvPr id="37891" name="Rectangle 3"/>
          <p:cNvSpPr>
            <a:spLocks noGrp="1" noChangeArrowheads="1"/>
          </p:cNvSpPr>
          <p:nvPr>
            <p:ph type="dt" sz="quarter" idx="1"/>
          </p:nvPr>
        </p:nvSpPr>
        <p:spPr bwMode="auto">
          <a:xfrm>
            <a:off x="3854450" y="0"/>
            <a:ext cx="29495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t" anchorCtr="0" compatLnSpc="1">
            <a:prstTxWarp prst="textNoShape">
              <a:avLst/>
            </a:prstTxWarp>
          </a:bodyPr>
          <a:lstStyle>
            <a:lvl1pPr algn="r" eaLnBrk="1" hangingPunct="1">
              <a:defRPr>
                <a:solidFill>
                  <a:schemeClr val="tx1"/>
                </a:solidFill>
                <a:latin typeface="Arial" charset="0"/>
                <a:cs typeface="+mn-cs"/>
              </a:defRPr>
            </a:lvl1pPr>
          </a:lstStyle>
          <a:p>
            <a:pPr>
              <a:defRPr/>
            </a:pPr>
            <a:endParaRPr lang="en-GB"/>
          </a:p>
        </p:txBody>
      </p:sp>
      <p:sp>
        <p:nvSpPr>
          <p:cNvPr id="37892" name="Rectangle 4"/>
          <p:cNvSpPr>
            <a:spLocks noGrp="1" noChangeArrowheads="1"/>
          </p:cNvSpPr>
          <p:nvPr>
            <p:ph type="ftr" sz="quarter" idx="2"/>
          </p:nvPr>
        </p:nvSpPr>
        <p:spPr bwMode="auto">
          <a:xfrm>
            <a:off x="0" y="9444038"/>
            <a:ext cx="29495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b" anchorCtr="0" compatLnSpc="1">
            <a:prstTxWarp prst="textNoShape">
              <a:avLst/>
            </a:prstTxWarp>
          </a:bodyPr>
          <a:lstStyle>
            <a:lvl1pPr eaLnBrk="1" hangingPunct="1">
              <a:defRPr>
                <a:solidFill>
                  <a:schemeClr val="tx1"/>
                </a:solidFill>
                <a:latin typeface="Arial" charset="0"/>
                <a:cs typeface="+mn-cs"/>
              </a:defRPr>
            </a:lvl1pPr>
          </a:lstStyle>
          <a:p>
            <a:pPr>
              <a:defRPr/>
            </a:pPr>
            <a:endParaRPr lang="en-GB"/>
          </a:p>
        </p:txBody>
      </p:sp>
      <p:sp>
        <p:nvSpPr>
          <p:cNvPr id="37893" name="Rectangle 5"/>
          <p:cNvSpPr>
            <a:spLocks noGrp="1" noChangeArrowheads="1"/>
          </p:cNvSpPr>
          <p:nvPr>
            <p:ph type="sldNum" sz="quarter" idx="3"/>
          </p:nvPr>
        </p:nvSpPr>
        <p:spPr bwMode="auto">
          <a:xfrm>
            <a:off x="3854450" y="9444038"/>
            <a:ext cx="29495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b" anchorCtr="0" compatLnSpc="1">
            <a:prstTxWarp prst="textNoShape">
              <a:avLst/>
            </a:prstTxWarp>
          </a:bodyPr>
          <a:lstStyle>
            <a:lvl1pPr algn="r" eaLnBrk="1" hangingPunct="1">
              <a:defRPr>
                <a:solidFill>
                  <a:schemeClr val="tx1"/>
                </a:solidFill>
                <a:latin typeface="Arial" charset="0"/>
                <a:cs typeface="Arial" charset="0"/>
              </a:defRPr>
            </a:lvl1pPr>
          </a:lstStyle>
          <a:p>
            <a:pPr>
              <a:defRPr/>
            </a:pPr>
            <a:fld id="{5371F122-AC8A-423B-B4D9-9E4576CAE7A6}" type="slidenum">
              <a:rPr lang="en-GB" altLang="en-US"/>
              <a:pPr>
                <a:defRPr/>
              </a:pPr>
              <a:t>‹#›</a:t>
            </a:fld>
            <a:endParaRPr lang="en-GB" altLang="en-US"/>
          </a:p>
        </p:txBody>
      </p:sp>
    </p:spTree>
    <p:extLst>
      <p:ext uri="{BB962C8B-B14F-4D97-AF65-F5344CB8AC3E}">
        <p14:creationId xmlns:p14="http://schemas.microsoft.com/office/powerpoint/2010/main" val="788047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95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t" anchorCtr="0" compatLnSpc="1">
            <a:prstTxWarp prst="textNoShape">
              <a:avLst/>
            </a:prstTxWarp>
          </a:bodyPr>
          <a:lstStyle>
            <a:lvl1pPr eaLnBrk="1" hangingPunct="1">
              <a:defRPr>
                <a:solidFill>
                  <a:schemeClr val="tx1"/>
                </a:solidFill>
                <a:latin typeface="Arial" charset="0"/>
                <a:cs typeface="+mn-cs"/>
              </a:defRPr>
            </a:lvl1pPr>
          </a:lstStyle>
          <a:p>
            <a:pPr>
              <a:defRPr/>
            </a:pPr>
            <a:endParaRPr lang="en-GB"/>
          </a:p>
        </p:txBody>
      </p:sp>
      <p:sp>
        <p:nvSpPr>
          <p:cNvPr id="36867" name="Rectangle 3"/>
          <p:cNvSpPr>
            <a:spLocks noGrp="1" noChangeArrowheads="1"/>
          </p:cNvSpPr>
          <p:nvPr>
            <p:ph type="dt" idx="1"/>
          </p:nvPr>
        </p:nvSpPr>
        <p:spPr bwMode="auto">
          <a:xfrm>
            <a:off x="3854450" y="0"/>
            <a:ext cx="29495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t" anchorCtr="0" compatLnSpc="1">
            <a:prstTxWarp prst="textNoShape">
              <a:avLst/>
            </a:prstTxWarp>
          </a:bodyPr>
          <a:lstStyle>
            <a:lvl1pPr algn="r" eaLnBrk="1" hangingPunct="1">
              <a:defRPr>
                <a:solidFill>
                  <a:schemeClr val="tx1"/>
                </a:solidFill>
                <a:latin typeface="Arial" charset="0"/>
                <a:cs typeface="+mn-cs"/>
              </a:defRPr>
            </a:lvl1pPr>
          </a:lstStyle>
          <a:p>
            <a:pPr>
              <a:defRPr/>
            </a:pPr>
            <a:endParaRPr lang="en-GB"/>
          </a:p>
        </p:txBody>
      </p:sp>
      <p:sp>
        <p:nvSpPr>
          <p:cNvPr id="18436"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1038" y="4722813"/>
            <a:ext cx="5445125" cy="4475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p:cNvSpPr>
            <a:spLocks noGrp="1" noChangeArrowheads="1"/>
          </p:cNvSpPr>
          <p:nvPr>
            <p:ph type="ftr" sz="quarter" idx="4"/>
          </p:nvPr>
        </p:nvSpPr>
        <p:spPr bwMode="auto">
          <a:xfrm>
            <a:off x="0" y="9444038"/>
            <a:ext cx="29495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b" anchorCtr="0" compatLnSpc="1">
            <a:prstTxWarp prst="textNoShape">
              <a:avLst/>
            </a:prstTxWarp>
          </a:bodyPr>
          <a:lstStyle>
            <a:lvl1pPr eaLnBrk="1" hangingPunct="1">
              <a:defRPr>
                <a:solidFill>
                  <a:schemeClr val="tx1"/>
                </a:solidFill>
                <a:latin typeface="Arial" charset="0"/>
                <a:cs typeface="+mn-cs"/>
              </a:defRPr>
            </a:lvl1pPr>
          </a:lstStyle>
          <a:p>
            <a:pPr>
              <a:defRPr/>
            </a:pPr>
            <a:endParaRPr lang="en-GB"/>
          </a:p>
        </p:txBody>
      </p:sp>
      <p:sp>
        <p:nvSpPr>
          <p:cNvPr id="36871" name="Rectangle 7"/>
          <p:cNvSpPr>
            <a:spLocks noGrp="1" noChangeArrowheads="1"/>
          </p:cNvSpPr>
          <p:nvPr>
            <p:ph type="sldNum" sz="quarter" idx="5"/>
          </p:nvPr>
        </p:nvSpPr>
        <p:spPr bwMode="auto">
          <a:xfrm>
            <a:off x="3854450" y="9444038"/>
            <a:ext cx="29495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61" tIns="45780" rIns="91561" bIns="45780" numCol="1" anchor="b" anchorCtr="0" compatLnSpc="1">
            <a:prstTxWarp prst="textNoShape">
              <a:avLst/>
            </a:prstTxWarp>
          </a:bodyPr>
          <a:lstStyle>
            <a:lvl1pPr algn="r" eaLnBrk="1" hangingPunct="1">
              <a:defRPr>
                <a:solidFill>
                  <a:schemeClr val="tx1"/>
                </a:solidFill>
                <a:latin typeface="Arial" charset="0"/>
                <a:cs typeface="Arial" charset="0"/>
              </a:defRPr>
            </a:lvl1pPr>
          </a:lstStyle>
          <a:p>
            <a:pPr>
              <a:defRPr/>
            </a:pPr>
            <a:fld id="{F91F2931-5D19-43D8-84F7-0A1401DB110D}" type="slidenum">
              <a:rPr lang="en-GB" altLang="en-US"/>
              <a:pPr>
                <a:defRPr/>
              </a:pPr>
              <a:t>‹#›</a:t>
            </a:fld>
            <a:endParaRPr lang="en-GB" altLang="en-US"/>
          </a:p>
        </p:txBody>
      </p:sp>
    </p:spTree>
    <p:extLst>
      <p:ext uri="{BB962C8B-B14F-4D97-AF65-F5344CB8AC3E}">
        <p14:creationId xmlns:p14="http://schemas.microsoft.com/office/powerpoint/2010/main" val="50938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endParaRPr lang="en-US" altLang="en-US" smtClean="0"/>
          </a:p>
        </p:txBody>
      </p:sp>
      <p:sp>
        <p:nvSpPr>
          <p:cNvPr id="19460"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2880351-536F-4C20-9B31-18B8DBBD3CB4}" type="slidenum">
              <a:rPr lang="en-GB" altLang="en-US" smtClean="0"/>
              <a:pPr>
                <a:spcBef>
                  <a:spcPct val="0"/>
                </a:spcBef>
              </a:pPr>
              <a:t>1</a:t>
            </a:fld>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endParaRPr lang="en-US" altLang="en-US" smtClean="0"/>
          </a:p>
        </p:txBody>
      </p:sp>
      <p:sp>
        <p:nvSpPr>
          <p:cNvPr id="28676"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2257CFA9-75FD-4834-AFEF-43A4FF8A91E2}" type="slidenum">
              <a:rPr lang="en-GB" altLang="en-US" smtClean="0">
                <a:solidFill>
                  <a:schemeClr val="tx1"/>
                </a:solidFill>
                <a:latin typeface="Arial" charset="0"/>
              </a:rPr>
              <a:pPr/>
              <a:t>10</a:t>
            </a:fld>
            <a:endParaRPr lang="en-GB" altLang="en-US" smtClean="0">
              <a:solidFill>
                <a:schemeClr val="tx1"/>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endParaRPr lang="en-US" altLang="en-US" smtClean="0"/>
          </a:p>
        </p:txBody>
      </p:sp>
      <p:sp>
        <p:nvSpPr>
          <p:cNvPr id="29700"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2C015345-F9C5-4B57-A7D6-3FF2D423D13E}" type="slidenum">
              <a:rPr lang="en-GB" altLang="en-US" smtClean="0">
                <a:solidFill>
                  <a:schemeClr val="tx1"/>
                </a:solidFill>
                <a:latin typeface="Arial" charset="0"/>
              </a:rPr>
              <a:pPr/>
              <a:t>11</a:t>
            </a:fld>
            <a:endParaRPr lang="en-GB" altLang="en-US" smtClean="0">
              <a:solidFill>
                <a:schemeClr val="tx1"/>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smtClean="0"/>
          </a:p>
        </p:txBody>
      </p:sp>
      <p:sp>
        <p:nvSpPr>
          <p:cNvPr id="30724"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4788D48A-6882-48EC-B58A-0DCD6279B54A}" type="slidenum">
              <a:rPr lang="en-GB" altLang="en-US" smtClean="0">
                <a:solidFill>
                  <a:schemeClr val="tx1"/>
                </a:solidFill>
                <a:latin typeface="Arial" charset="0"/>
              </a:rPr>
              <a:pPr/>
              <a:t>12</a:t>
            </a:fld>
            <a:endParaRPr lang="en-GB" altLang="en-US" smtClean="0">
              <a:solidFill>
                <a:schemeClr val="tx1"/>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altLang="en-US" smtClean="0"/>
          </a:p>
        </p:txBody>
      </p:sp>
      <p:sp>
        <p:nvSpPr>
          <p:cNvPr id="31748"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3A572A90-0720-4424-8FCE-523F25577BE1}" type="slidenum">
              <a:rPr lang="en-GB" altLang="en-US" smtClean="0">
                <a:solidFill>
                  <a:schemeClr val="tx1"/>
                </a:solidFill>
                <a:latin typeface="Arial" charset="0"/>
              </a:rPr>
              <a:pPr/>
              <a:t>13</a:t>
            </a:fld>
            <a:endParaRPr lang="en-GB" altLang="en-US" smtClean="0">
              <a:solidFill>
                <a:schemeClr val="tx1"/>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endParaRPr lang="en-US" altLang="en-US" smtClean="0"/>
          </a:p>
        </p:txBody>
      </p:sp>
      <p:sp>
        <p:nvSpPr>
          <p:cNvPr id="32772"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E0E4E4F6-2A6D-4086-896A-2A02CE2FF03E}" type="slidenum">
              <a:rPr lang="en-GB" altLang="en-US" smtClean="0">
                <a:solidFill>
                  <a:schemeClr val="tx1"/>
                </a:solidFill>
                <a:latin typeface="Arial" charset="0"/>
              </a:rPr>
              <a:pPr/>
              <a:t>14</a:t>
            </a:fld>
            <a:endParaRPr lang="en-GB" altLang="en-US" smtClean="0">
              <a:solidFill>
                <a:schemeClr val="tx1"/>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endParaRPr lang="en-US" altLang="en-US" smtClean="0"/>
          </a:p>
        </p:txBody>
      </p:sp>
      <p:sp>
        <p:nvSpPr>
          <p:cNvPr id="33796"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3707FE63-CD80-453F-B76E-F54A70E0CB73}" type="slidenum">
              <a:rPr lang="en-GB" altLang="en-US" smtClean="0"/>
              <a:pPr>
                <a:spcBef>
                  <a:spcPct val="0"/>
                </a:spcBef>
              </a:pPr>
              <a:t>15</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endParaRPr lang="en-US" altLang="en-US" smtClean="0"/>
          </a:p>
        </p:txBody>
      </p:sp>
      <p:sp>
        <p:nvSpPr>
          <p:cNvPr id="20484"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259C311F-0B22-4E1D-A63E-4D36A3F5C8EC}" type="slidenum">
              <a:rPr lang="en-GB" altLang="en-US" smtClean="0">
                <a:solidFill>
                  <a:schemeClr val="tx1"/>
                </a:solidFill>
                <a:latin typeface="Arial" charset="0"/>
              </a:rPr>
              <a:pPr/>
              <a:t>2</a:t>
            </a:fld>
            <a:endParaRPr lang="en-GB" altLang="en-US" smtClean="0">
              <a:solidFill>
                <a:schemeClr val="tx1"/>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US" altLang="en-US" smtClean="0"/>
          </a:p>
        </p:txBody>
      </p:sp>
      <p:sp>
        <p:nvSpPr>
          <p:cNvPr id="21508"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2631FE5C-2D66-4ABB-9A83-77840AFA4C9A}" type="slidenum">
              <a:rPr lang="en-GB" altLang="en-US" smtClean="0">
                <a:solidFill>
                  <a:schemeClr val="tx1"/>
                </a:solidFill>
                <a:latin typeface="Arial" charset="0"/>
              </a:rPr>
              <a:pPr/>
              <a:t>3</a:t>
            </a:fld>
            <a:endParaRPr lang="en-GB" altLang="en-US" smtClean="0">
              <a:solidFill>
                <a:schemeClr val="tx1"/>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pPr marL="171450" indent="-171450">
              <a:buFontTx/>
              <a:buChar char="•"/>
            </a:pPr>
            <a:endParaRPr lang="en-US" altLang="en-US" smtClean="0"/>
          </a:p>
        </p:txBody>
      </p:sp>
      <p:sp>
        <p:nvSpPr>
          <p:cNvPr id="22532"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FB0F75F-821D-490E-9DBF-C3557DB0AA3B}" type="slidenum">
              <a:rPr lang="en-GB" altLang="en-US" smtClean="0"/>
              <a:pPr>
                <a:spcBef>
                  <a:spcPct val="0"/>
                </a:spcBef>
              </a:pPr>
              <a:t>4</a:t>
            </a:fld>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altLang="en-US" smtClean="0"/>
          </a:p>
        </p:txBody>
      </p:sp>
      <p:sp>
        <p:nvSpPr>
          <p:cNvPr id="23556"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269B9928-AF2E-4BC3-8301-6F334657DAD5}" type="slidenum">
              <a:rPr lang="en-GB" altLang="en-US" smtClean="0">
                <a:solidFill>
                  <a:schemeClr val="tx1"/>
                </a:solidFill>
                <a:latin typeface="Arial" charset="0"/>
              </a:rPr>
              <a:pPr/>
              <a:t>5</a:t>
            </a:fld>
            <a:endParaRPr lang="en-GB" altLang="en-US" smtClean="0">
              <a:solidFill>
                <a:schemeClr val="tx1"/>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9DCA6DA1-F859-4AE7-AFAF-D4CC1EA3E874}" type="slidenum">
              <a:rPr lang="en-GB" altLang="en-US" smtClean="0">
                <a:solidFill>
                  <a:schemeClr val="tx1"/>
                </a:solidFill>
                <a:latin typeface="Arial" charset="0"/>
              </a:rPr>
              <a:pPr/>
              <a:t>6</a:t>
            </a:fld>
            <a:endParaRPr lang="en-GB" altLang="en-US" smtClean="0">
              <a:solidFill>
                <a:schemeClr val="tx1"/>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endParaRPr lang="fr-FR" altLang="fr-FR" smtClean="0"/>
          </a:p>
        </p:txBody>
      </p:sp>
      <p:sp>
        <p:nvSpPr>
          <p:cNvPr id="25604"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CABB1C5B-88F1-420E-9487-F2E5B9B27108}" type="slidenum">
              <a:rPr lang="en-GB" altLang="en-US" smtClean="0">
                <a:solidFill>
                  <a:schemeClr val="tx1"/>
                </a:solidFill>
                <a:latin typeface="Arial" charset="0"/>
              </a:rPr>
              <a:pPr/>
              <a:t>7</a:t>
            </a:fld>
            <a:endParaRPr lang="en-GB" altLang="en-US" smtClean="0">
              <a:solidFill>
                <a:schemeClr val="tx1"/>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altLang="en-US" smtClean="0"/>
          </a:p>
        </p:txBody>
      </p:sp>
      <p:sp>
        <p:nvSpPr>
          <p:cNvPr id="26628"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1F0CD451-6DE5-4979-B0A8-58FD301C9340}" type="slidenum">
              <a:rPr lang="en-GB" altLang="en-US" smtClean="0">
                <a:solidFill>
                  <a:schemeClr val="tx1"/>
                </a:solidFill>
                <a:latin typeface="Arial" charset="0"/>
              </a:rPr>
              <a:pPr/>
              <a:t>8</a:t>
            </a:fld>
            <a:endParaRPr lang="en-GB" altLang="en-US" smtClean="0">
              <a:solidFill>
                <a:schemeClr val="tx1"/>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altLang="en-US" smtClean="0"/>
          </a:p>
        </p:txBody>
      </p:sp>
      <p:sp>
        <p:nvSpPr>
          <p:cNvPr id="27652" name="Slide Number Placeholder 3"/>
          <p:cNvSpPr>
            <a:spLocks noGrp="1"/>
          </p:cNvSpPr>
          <p:nvPr>
            <p:ph type="sldNum" sz="quarter" idx="5"/>
          </p:nvPr>
        </p:nvSpPr>
        <p:spPr>
          <a:noFill/>
        </p:spPr>
        <p:txBody>
          <a:bodyPr/>
          <a:lstStyle>
            <a:lvl1pPr>
              <a:defRPr sz="1200">
                <a:solidFill>
                  <a:srgbClr val="0F5494"/>
                </a:solidFill>
                <a:latin typeface="Verdana" pitchFamily="34" charset="0"/>
                <a:cs typeface="Arial" charset="0"/>
              </a:defRPr>
            </a:lvl1pPr>
            <a:lvl2pPr marL="742950" indent="-285750">
              <a:defRPr sz="1200">
                <a:solidFill>
                  <a:srgbClr val="0F5494"/>
                </a:solidFill>
                <a:latin typeface="Verdana" pitchFamily="34" charset="0"/>
                <a:cs typeface="Arial" charset="0"/>
              </a:defRPr>
            </a:lvl2pPr>
            <a:lvl3pPr marL="1143000" indent="-228600">
              <a:defRPr sz="1200">
                <a:solidFill>
                  <a:srgbClr val="0F5494"/>
                </a:solidFill>
                <a:latin typeface="Verdana" pitchFamily="34" charset="0"/>
                <a:cs typeface="Arial" charset="0"/>
              </a:defRPr>
            </a:lvl3pPr>
            <a:lvl4pPr marL="1600200" indent="-228600">
              <a:defRPr sz="1200">
                <a:solidFill>
                  <a:srgbClr val="0F5494"/>
                </a:solidFill>
                <a:latin typeface="Verdana" pitchFamily="34" charset="0"/>
                <a:cs typeface="Arial" charset="0"/>
              </a:defRPr>
            </a:lvl4pPr>
            <a:lvl5pPr marL="2057400" indent="-228600">
              <a:defRPr sz="1200">
                <a:solidFill>
                  <a:srgbClr val="0F5494"/>
                </a:solidFill>
                <a:latin typeface="Verdana" pitchFamily="34" charset="0"/>
                <a:cs typeface="Arial" charset="0"/>
              </a:defRPr>
            </a:lvl5pPr>
            <a:lvl6pPr marL="2514600" indent="-228600" eaLnBrk="0" fontAlgn="base" hangingPunct="0">
              <a:spcBef>
                <a:spcPct val="0"/>
              </a:spcBef>
              <a:spcAft>
                <a:spcPct val="0"/>
              </a:spcAft>
              <a:defRPr sz="1200">
                <a:solidFill>
                  <a:srgbClr val="0F5494"/>
                </a:solidFill>
                <a:latin typeface="Verdana" pitchFamily="34" charset="0"/>
                <a:cs typeface="Arial" charset="0"/>
              </a:defRPr>
            </a:lvl6pPr>
            <a:lvl7pPr marL="2971800" indent="-228600" eaLnBrk="0" fontAlgn="base" hangingPunct="0">
              <a:spcBef>
                <a:spcPct val="0"/>
              </a:spcBef>
              <a:spcAft>
                <a:spcPct val="0"/>
              </a:spcAft>
              <a:defRPr sz="1200">
                <a:solidFill>
                  <a:srgbClr val="0F5494"/>
                </a:solidFill>
                <a:latin typeface="Verdana" pitchFamily="34" charset="0"/>
                <a:cs typeface="Arial" charset="0"/>
              </a:defRPr>
            </a:lvl7pPr>
            <a:lvl8pPr marL="3429000" indent="-228600" eaLnBrk="0" fontAlgn="base" hangingPunct="0">
              <a:spcBef>
                <a:spcPct val="0"/>
              </a:spcBef>
              <a:spcAft>
                <a:spcPct val="0"/>
              </a:spcAft>
              <a:defRPr sz="1200">
                <a:solidFill>
                  <a:srgbClr val="0F5494"/>
                </a:solidFill>
                <a:latin typeface="Verdana" pitchFamily="34" charset="0"/>
                <a:cs typeface="Arial" charset="0"/>
              </a:defRPr>
            </a:lvl8pPr>
            <a:lvl9pPr marL="3886200" indent="-228600" eaLnBrk="0" fontAlgn="base" hangingPunct="0">
              <a:spcBef>
                <a:spcPct val="0"/>
              </a:spcBef>
              <a:spcAft>
                <a:spcPct val="0"/>
              </a:spcAft>
              <a:defRPr sz="1200">
                <a:solidFill>
                  <a:srgbClr val="0F5494"/>
                </a:solidFill>
                <a:latin typeface="Verdana" pitchFamily="34" charset="0"/>
                <a:cs typeface="Arial" charset="0"/>
              </a:defRPr>
            </a:lvl9pPr>
          </a:lstStyle>
          <a:p>
            <a:fld id="{43E4AD39-59F9-450B-A6C7-578C0EDF2504}" type="slidenum">
              <a:rPr lang="en-GB" altLang="en-US" smtClean="0">
                <a:solidFill>
                  <a:schemeClr val="tx1"/>
                </a:solidFill>
                <a:latin typeface="Arial" charset="0"/>
              </a:rPr>
              <a:pPr/>
              <a:t>9</a:t>
            </a:fld>
            <a:endParaRPr lang="en-GB" altLang="en-US" smtClean="0">
              <a:solidFill>
                <a:schemeClr val="tx1"/>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eaLnBrk="0" hangingPunct="0">
              <a:defRPr sz="1200">
                <a:solidFill>
                  <a:srgbClr val="0F5494"/>
                </a:solidFill>
                <a:latin typeface="Verdana" pitchFamily="34" charset="0"/>
                <a:cs typeface="Arial" charset="0"/>
              </a:defRPr>
            </a:lvl1pPr>
            <a:lvl2pPr marL="742950" indent="-285750" defTabSz="457200" eaLnBrk="0" hangingPunct="0">
              <a:defRPr sz="1200">
                <a:solidFill>
                  <a:srgbClr val="0F5494"/>
                </a:solidFill>
                <a:latin typeface="Verdana" pitchFamily="34" charset="0"/>
                <a:cs typeface="Arial" charset="0"/>
              </a:defRPr>
            </a:lvl2pPr>
            <a:lvl3pPr marL="1143000" indent="-228600" defTabSz="457200" eaLnBrk="0" hangingPunct="0">
              <a:defRPr sz="1200">
                <a:solidFill>
                  <a:srgbClr val="0F5494"/>
                </a:solidFill>
                <a:latin typeface="Verdana" pitchFamily="34" charset="0"/>
                <a:cs typeface="Arial" charset="0"/>
              </a:defRPr>
            </a:lvl3pPr>
            <a:lvl4pPr marL="1600200" indent="-228600" defTabSz="457200" eaLnBrk="0" hangingPunct="0">
              <a:defRPr sz="1200">
                <a:solidFill>
                  <a:srgbClr val="0F5494"/>
                </a:solidFill>
                <a:latin typeface="Verdana" pitchFamily="34" charset="0"/>
                <a:cs typeface="Arial" charset="0"/>
              </a:defRPr>
            </a:lvl4pPr>
            <a:lvl5pPr marL="2057400" indent="-228600" defTabSz="457200" eaLnBrk="0" hangingPunct="0">
              <a:defRPr sz="1200">
                <a:solidFill>
                  <a:srgbClr val="0F5494"/>
                </a:solidFill>
                <a:latin typeface="Verdana" pitchFamily="34" charset="0"/>
                <a:cs typeface="Arial" charset="0"/>
              </a:defRPr>
            </a:lvl5pPr>
            <a:lvl6pPr marL="2514600" indent="-228600" defTabSz="457200" eaLnBrk="0" fontAlgn="base" hangingPunct="0">
              <a:spcBef>
                <a:spcPct val="0"/>
              </a:spcBef>
              <a:spcAft>
                <a:spcPct val="0"/>
              </a:spcAft>
              <a:defRPr sz="1200">
                <a:solidFill>
                  <a:srgbClr val="0F5494"/>
                </a:solidFill>
                <a:latin typeface="Verdana" pitchFamily="34" charset="0"/>
                <a:cs typeface="Arial" charset="0"/>
              </a:defRPr>
            </a:lvl6pPr>
            <a:lvl7pPr marL="2971800" indent="-228600" defTabSz="457200" eaLnBrk="0" fontAlgn="base" hangingPunct="0">
              <a:spcBef>
                <a:spcPct val="0"/>
              </a:spcBef>
              <a:spcAft>
                <a:spcPct val="0"/>
              </a:spcAft>
              <a:defRPr sz="1200">
                <a:solidFill>
                  <a:srgbClr val="0F5494"/>
                </a:solidFill>
                <a:latin typeface="Verdana" pitchFamily="34" charset="0"/>
                <a:cs typeface="Arial" charset="0"/>
              </a:defRPr>
            </a:lvl7pPr>
            <a:lvl8pPr marL="3429000" indent="-228600" defTabSz="457200" eaLnBrk="0" fontAlgn="base" hangingPunct="0">
              <a:spcBef>
                <a:spcPct val="0"/>
              </a:spcBef>
              <a:spcAft>
                <a:spcPct val="0"/>
              </a:spcAft>
              <a:defRPr sz="1200">
                <a:solidFill>
                  <a:srgbClr val="0F5494"/>
                </a:solidFill>
                <a:latin typeface="Verdana" pitchFamily="34" charset="0"/>
                <a:cs typeface="Arial" charset="0"/>
              </a:defRPr>
            </a:lvl8pPr>
            <a:lvl9pPr marL="3886200" indent="-228600" defTabSz="457200" eaLnBrk="0" fontAlgn="base" hangingPunct="0">
              <a:spcBef>
                <a:spcPct val="0"/>
              </a:spcBef>
              <a:spcAft>
                <a:spcPct val="0"/>
              </a:spcAft>
              <a:defRPr sz="1200">
                <a:solidFill>
                  <a:srgbClr val="0F5494"/>
                </a:solidFill>
                <a:latin typeface="Verdana" pitchFamily="34" charset="0"/>
                <a:cs typeface="Arial" charset="0"/>
              </a:defRPr>
            </a:lvl9pPr>
          </a:lstStyle>
          <a:p>
            <a:pPr algn="ctr" eaLnBrk="1" hangingPunct="1">
              <a:defRPr/>
            </a:pPr>
            <a:endParaRPr lang="en-US" alt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noProof="0"/>
              <a:t>Click to edit Master title style</a:t>
            </a:r>
            <a:endParaRPr lang="en-GB" noProof="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noProof="0"/>
              <a:t>Click to edit Master subtitle style</a:t>
            </a:r>
            <a:endParaRPr lang="en-GB" noProof="0"/>
          </a:p>
        </p:txBody>
      </p:sp>
      <p:sp>
        <p:nvSpPr>
          <p:cNvPr id="7" name="Date Placeholder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8" name="Footer Placeholder 7"/>
          <p:cNvSpPr>
            <a:spLocks noGrp="1" noChangeArrowheads="1"/>
          </p:cNvSpPr>
          <p:nvPr>
            <p:ph type="ftr" sz="quarter" idx="11"/>
          </p:nvPr>
        </p:nvSpPr>
        <p:spPr/>
        <p:txBody>
          <a:bodyPr/>
          <a:lstStyle>
            <a:lvl1pPr>
              <a:defRPr>
                <a:solidFill>
                  <a:schemeClr val="bg1"/>
                </a:solidFill>
                <a:latin typeface="+mn-lt"/>
              </a:defRPr>
            </a:lvl1pPr>
          </a:lstStyle>
          <a:p>
            <a:pPr>
              <a:defRPr/>
            </a:pPr>
            <a:endParaRPr lang="en-GB"/>
          </a:p>
        </p:txBody>
      </p:sp>
      <p:sp>
        <p:nvSpPr>
          <p:cNvPr id="9" name="Slide Number Placeholder 8"/>
          <p:cNvSpPr>
            <a:spLocks noGrp="1" noChangeArrowheads="1"/>
          </p:cNvSpPr>
          <p:nvPr>
            <p:ph type="sldNum" sz="quarter" idx="12"/>
          </p:nvPr>
        </p:nvSpPr>
        <p:spPr/>
        <p:txBody>
          <a:bodyPr/>
          <a:lstStyle>
            <a:lvl1pPr>
              <a:defRPr>
                <a:solidFill>
                  <a:schemeClr val="bg1"/>
                </a:solidFill>
                <a:latin typeface="Verdana" pitchFamily="34" charset="0"/>
              </a:defRPr>
            </a:lvl1pPr>
          </a:lstStyle>
          <a:p>
            <a:pPr>
              <a:defRPr/>
            </a:pPr>
            <a:fld id="{96478E64-35CD-45E3-80B3-2BC8B1206EC7}" type="slidenum">
              <a:rPr lang="en-GB" altLang="en-US"/>
              <a:pPr>
                <a:defRPr/>
              </a:pPr>
              <a:t>‹#›</a:t>
            </a:fld>
            <a:endParaRPr lang="en-GB" altLang="en-US"/>
          </a:p>
        </p:txBody>
      </p:sp>
    </p:spTree>
    <p:extLst>
      <p:ext uri="{BB962C8B-B14F-4D97-AF65-F5344CB8AC3E}">
        <p14:creationId xmlns:p14="http://schemas.microsoft.com/office/powerpoint/2010/main" val="536340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E9695B2-8D94-4F10-BE74-F00818D6FE3A}" type="slidenum">
              <a:rPr lang="en-GB" altLang="en-US"/>
              <a:pPr>
                <a:defRPr/>
              </a:pPr>
              <a:t>‹#›</a:t>
            </a:fld>
            <a:endParaRPr lang="en-GB" altLang="en-US"/>
          </a:p>
        </p:txBody>
      </p:sp>
    </p:spTree>
    <p:extLst>
      <p:ext uri="{BB962C8B-B14F-4D97-AF65-F5344CB8AC3E}">
        <p14:creationId xmlns:p14="http://schemas.microsoft.com/office/powerpoint/2010/main" val="3316918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D2FB68-FCF1-43D4-A61D-3E85C55EFA6F}" type="slidenum">
              <a:rPr lang="en-GB" altLang="en-US"/>
              <a:pPr>
                <a:defRPr/>
              </a:pPr>
              <a:t>‹#›</a:t>
            </a:fld>
            <a:endParaRPr lang="en-GB" altLang="en-US"/>
          </a:p>
        </p:txBody>
      </p:sp>
    </p:spTree>
    <p:extLst>
      <p:ext uri="{BB962C8B-B14F-4D97-AF65-F5344CB8AC3E}">
        <p14:creationId xmlns:p14="http://schemas.microsoft.com/office/powerpoint/2010/main" val="259551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5431CC2-8D7B-41CA-87F0-2C413AD617AB}" type="slidenum">
              <a:rPr lang="en-GB" altLang="en-US"/>
              <a:pPr>
                <a:defRPr/>
              </a:pPr>
              <a:t>‹#›</a:t>
            </a:fld>
            <a:endParaRPr lang="en-GB" altLang="en-US"/>
          </a:p>
        </p:txBody>
      </p:sp>
    </p:spTree>
    <p:extLst>
      <p:ext uri="{BB962C8B-B14F-4D97-AF65-F5344CB8AC3E}">
        <p14:creationId xmlns:p14="http://schemas.microsoft.com/office/powerpoint/2010/main" val="192683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49AF787-174D-4FB1-91C8-746E0B04338F}" type="slidenum">
              <a:rPr lang="en-GB" altLang="en-US"/>
              <a:pPr>
                <a:defRPr/>
              </a:pPr>
              <a:t>‹#›</a:t>
            </a:fld>
            <a:endParaRPr lang="en-GB" altLang="en-US"/>
          </a:p>
        </p:txBody>
      </p:sp>
    </p:spTree>
    <p:extLst>
      <p:ext uri="{BB962C8B-B14F-4D97-AF65-F5344CB8AC3E}">
        <p14:creationId xmlns:p14="http://schemas.microsoft.com/office/powerpoint/2010/main" val="4000419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3C76DD2-BBBD-41D7-818F-18009C19FA8D}" type="slidenum">
              <a:rPr lang="en-GB" altLang="en-US"/>
              <a:pPr>
                <a:defRPr/>
              </a:pPr>
              <a:t>‹#›</a:t>
            </a:fld>
            <a:endParaRPr lang="en-GB" altLang="en-US"/>
          </a:p>
        </p:txBody>
      </p:sp>
    </p:spTree>
    <p:extLst>
      <p:ext uri="{BB962C8B-B14F-4D97-AF65-F5344CB8AC3E}">
        <p14:creationId xmlns:p14="http://schemas.microsoft.com/office/powerpoint/2010/main" val="396502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420E691-42E1-4DBD-8962-040E446ED31F}" type="slidenum">
              <a:rPr lang="en-GB" altLang="en-US"/>
              <a:pPr>
                <a:defRPr/>
              </a:pPr>
              <a:t>‹#›</a:t>
            </a:fld>
            <a:endParaRPr lang="en-GB" altLang="en-US"/>
          </a:p>
        </p:txBody>
      </p:sp>
    </p:spTree>
    <p:extLst>
      <p:ext uri="{BB962C8B-B14F-4D97-AF65-F5344CB8AC3E}">
        <p14:creationId xmlns:p14="http://schemas.microsoft.com/office/powerpoint/2010/main" val="300517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48DCBFBB-DC28-4387-8FCC-22F2FD9819EB}" type="slidenum">
              <a:rPr lang="en-GB" altLang="en-US"/>
              <a:pPr>
                <a:defRPr/>
              </a:pPr>
              <a:t>‹#›</a:t>
            </a:fld>
            <a:endParaRPr lang="en-GB" altLang="en-US"/>
          </a:p>
        </p:txBody>
      </p:sp>
    </p:spTree>
    <p:extLst>
      <p:ext uri="{BB962C8B-B14F-4D97-AF65-F5344CB8AC3E}">
        <p14:creationId xmlns:p14="http://schemas.microsoft.com/office/powerpoint/2010/main" val="1145167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2324E67-5553-4C3B-B342-78F9A34F8D9E}" type="slidenum">
              <a:rPr lang="en-GB" altLang="en-US"/>
              <a:pPr>
                <a:defRPr/>
              </a:pPr>
              <a:t>‹#›</a:t>
            </a:fld>
            <a:endParaRPr lang="en-GB" altLang="en-US"/>
          </a:p>
        </p:txBody>
      </p:sp>
    </p:spTree>
    <p:extLst>
      <p:ext uri="{BB962C8B-B14F-4D97-AF65-F5344CB8AC3E}">
        <p14:creationId xmlns:p14="http://schemas.microsoft.com/office/powerpoint/2010/main" val="3901616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2D39179-354C-4A01-BB47-37AA7AD0F7D2}" type="slidenum">
              <a:rPr lang="en-GB" altLang="en-US"/>
              <a:pPr>
                <a:defRPr/>
              </a:pPr>
              <a:t>‹#›</a:t>
            </a:fld>
            <a:endParaRPr lang="en-GB" altLang="en-US"/>
          </a:p>
        </p:txBody>
      </p:sp>
    </p:spTree>
    <p:extLst>
      <p:ext uri="{BB962C8B-B14F-4D97-AF65-F5344CB8AC3E}">
        <p14:creationId xmlns:p14="http://schemas.microsoft.com/office/powerpoint/2010/main" val="1160096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3B21B2F-EF18-4772-8676-88973390BF7A}" type="slidenum">
              <a:rPr lang="en-GB" altLang="en-US"/>
              <a:pPr>
                <a:defRPr/>
              </a:pPr>
              <a:t>‹#›</a:t>
            </a:fld>
            <a:endParaRPr lang="en-GB" altLang="en-US"/>
          </a:p>
        </p:txBody>
      </p:sp>
    </p:spTree>
    <p:extLst>
      <p:ext uri="{BB962C8B-B14F-4D97-AF65-F5344CB8AC3E}">
        <p14:creationId xmlns:p14="http://schemas.microsoft.com/office/powerpoint/2010/main" val="2885565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charset="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charset="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Arial" charset="0"/>
                <a:cs typeface="Arial" charset="0"/>
              </a:defRPr>
            </a:lvl1pPr>
          </a:lstStyle>
          <a:p>
            <a:pPr>
              <a:defRPr/>
            </a:pPr>
            <a:fld id="{B1B2E342-6683-4564-901A-1F79B9BC2786}" type="slidenum">
              <a:rPr lang="en-GB" altLang="en-US"/>
              <a:pPr>
                <a:defRPr/>
              </a:pPr>
              <a:t>‹#›</a:t>
            </a:fld>
            <a:endParaRPr lang="en-GB" alt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pic>
        <p:nvPicPr>
          <p:cNvPr id="1033" name="Picture 17" descr="LOGO CE_Vertical_EN_NEG_quadri_H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9"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3203575" y="1341438"/>
            <a:ext cx="5545138" cy="1511300"/>
          </a:xfrm>
          <a:ln>
            <a:solidFill>
              <a:schemeClr val="accent1"/>
            </a:solidFill>
            <a:miter lim="800000"/>
            <a:headEnd/>
            <a:tailEnd/>
          </a:ln>
        </p:spPr>
        <p:txBody>
          <a:bodyPr/>
          <a:lstStyle/>
          <a:p>
            <a:r>
              <a:rPr lang="en-GB" altLang="en-US" sz="2800" smtClean="0">
                <a:solidFill>
                  <a:srgbClr val="FFFF00"/>
                </a:solidFill>
                <a:latin typeface="Tahoma" pitchFamily="34" charset="0"/>
              </a:rPr>
              <a:t>Administrative concertation</a:t>
            </a:r>
            <a:br>
              <a:rPr lang="en-GB" altLang="en-US" sz="2800" smtClean="0">
                <a:solidFill>
                  <a:srgbClr val="FFFF00"/>
                </a:solidFill>
                <a:latin typeface="Tahoma" pitchFamily="34" charset="0"/>
              </a:rPr>
            </a:br>
            <a:r>
              <a:rPr lang="en-GB" altLang="en-US" sz="2400" smtClean="0">
                <a:solidFill>
                  <a:srgbClr val="FFFF00"/>
                </a:solidFill>
                <a:latin typeface="Tahoma" pitchFamily="34" charset="0"/>
              </a:rPr>
              <a:t>(Brussels, 4 October 2017)</a:t>
            </a:r>
            <a:endParaRPr lang="en-GB" altLang="en-US" sz="2400" smtClean="0"/>
          </a:p>
        </p:txBody>
      </p:sp>
      <p:sp>
        <p:nvSpPr>
          <p:cNvPr id="3075" name="Subtitle 2"/>
          <p:cNvSpPr>
            <a:spLocks noGrp="1"/>
          </p:cNvSpPr>
          <p:nvPr>
            <p:ph type="subTitle" idx="1"/>
          </p:nvPr>
        </p:nvSpPr>
        <p:spPr>
          <a:xfrm>
            <a:off x="539750" y="3357563"/>
            <a:ext cx="8532813" cy="2087562"/>
          </a:xfrm>
        </p:spPr>
        <p:txBody>
          <a:bodyPr/>
          <a:lstStyle/>
          <a:p>
            <a:r>
              <a:rPr lang="en-GB" altLang="en-US" sz="2400" smtClean="0"/>
              <a:t>Draft delegated act adjusting the contributions to the unemployment scheme for former members of the temporary or contract staff and accredited parliamentary assistants who are unemployed after the termination of their service in an EU institution </a:t>
            </a:r>
          </a:p>
        </p:txBody>
      </p:sp>
      <p:sp>
        <p:nvSpPr>
          <p:cNvPr id="2" name="Slide Number Placeholder 1"/>
          <p:cNvSpPr>
            <a:spLocks noGrp="1"/>
          </p:cNvSpPr>
          <p:nvPr>
            <p:ph type="sldNum" sz="quarter" idx="12"/>
          </p:nvPr>
        </p:nvSpPr>
        <p:spPr/>
        <p:txBody>
          <a:bodyPr/>
          <a:lstStyle/>
          <a:p>
            <a:pPr>
              <a:defRPr/>
            </a:pPr>
            <a:r>
              <a:rPr lang="fr-BE" dirty="0">
                <a:latin typeface="+mn-lt"/>
                <a:cs typeface="+mn-cs"/>
              </a:rPr>
              <a:t>1</a:t>
            </a:r>
            <a:endParaRPr lang="en-GB" dirty="0">
              <a:latin typeface="+mn-l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smtClean="0"/>
              <a:t>Main conclusions of the Commission Report </a:t>
            </a:r>
            <a:r>
              <a:rPr lang="en-GB" altLang="en-US" sz="3200" smtClean="0"/>
              <a:t>(2016) 754</a:t>
            </a:r>
            <a:endParaRPr lang="en-GB" altLang="en-US" smtClean="0"/>
          </a:p>
        </p:txBody>
      </p:sp>
      <p:sp>
        <p:nvSpPr>
          <p:cNvPr id="12291" name="Content Placeholder 2"/>
          <p:cNvSpPr>
            <a:spLocks noGrp="1"/>
          </p:cNvSpPr>
          <p:nvPr>
            <p:ph idx="1"/>
          </p:nvPr>
        </p:nvSpPr>
        <p:spPr/>
        <p:txBody>
          <a:bodyPr/>
          <a:lstStyle/>
          <a:p>
            <a:pPr>
              <a:buClrTx/>
            </a:pPr>
            <a:r>
              <a:rPr lang="en-GB" altLang="en-US" sz="2000" i="0" smtClean="0"/>
              <a:t>The substantial out-flows decreased all available reserve (2mil€ at the end of 2015 as compared to 16mil€ in 2008);</a:t>
            </a:r>
          </a:p>
          <a:p>
            <a:pPr>
              <a:buClrTx/>
            </a:pPr>
            <a:r>
              <a:rPr lang="en-GB" altLang="en-US" sz="2000" i="0" smtClean="0"/>
              <a:t>Trends suggested that the reserves may not be sufficient to cope with the expected increase of expenses in 2017-2018 (end date of many contracts) and more substantially in 2019 (EP elections);</a:t>
            </a:r>
          </a:p>
          <a:p>
            <a:pPr>
              <a:buClrTx/>
            </a:pPr>
            <a:r>
              <a:rPr lang="en-GB" altLang="en-US" sz="2000" smtClean="0"/>
              <a:t>"The Commission is considering, as a first step, a limited increase (around 0.1 % of basic salary, taking specific account of the accumulated balance of the Fund during the period examined in this Report)"</a:t>
            </a:r>
            <a:endParaRPr lang="en-GB" altLang="en-US" sz="2000" i="0" smtClean="0"/>
          </a:p>
          <a:p>
            <a:endParaRPr lang="en-GB" altLang="en-US" smtClean="0"/>
          </a:p>
        </p:txBody>
      </p:sp>
      <p:sp>
        <p:nvSpPr>
          <p:cNvPr id="12292" name="Slide Number Placeholder 3"/>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E0B75C5F-4512-4587-B443-738F9CA30452}" type="slidenum">
              <a:rPr lang="en-GB" altLang="en-US" sz="1400" i="0" smtClean="0">
                <a:solidFill>
                  <a:schemeClr val="tx1"/>
                </a:solidFill>
                <a:latin typeface="Arial" charset="0"/>
              </a:rPr>
              <a:pPr>
                <a:spcBef>
                  <a:spcPct val="0"/>
                </a:spcBef>
                <a:buClrTx/>
                <a:buFontTx/>
                <a:buNone/>
              </a:pPr>
              <a:t>10</a:t>
            </a:fld>
            <a:endParaRPr lang="en-GB" altLang="en-US" sz="1400" i="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fr-BE" altLang="en-US" smtClean="0"/>
              <a:t>Follow-up on the report</a:t>
            </a:r>
            <a:endParaRPr lang="en-GB" altLang="en-US" smtClean="0"/>
          </a:p>
        </p:txBody>
      </p:sp>
      <p:sp>
        <p:nvSpPr>
          <p:cNvPr id="13315" name="Content Placeholder 2"/>
          <p:cNvSpPr>
            <a:spLocks noGrp="1"/>
          </p:cNvSpPr>
          <p:nvPr>
            <p:ph idx="1"/>
          </p:nvPr>
        </p:nvSpPr>
        <p:spPr/>
        <p:txBody>
          <a:bodyPr/>
          <a:lstStyle/>
          <a:p>
            <a:pPr>
              <a:buClrTx/>
            </a:pPr>
            <a:r>
              <a:rPr lang="en-GB" altLang="en-US" sz="2000" i="0" smtClean="0"/>
              <a:t>The Commission keeps on closely monitoring the evolution of the financial balance of the Fund which recently has been positive (the latest – unofficial and unpublished – estimate of the accumulated reserve is currently €17 million)</a:t>
            </a:r>
          </a:p>
          <a:p>
            <a:pPr>
              <a:buClrTx/>
            </a:pPr>
            <a:r>
              <a:rPr lang="fr-BE" altLang="en-US" sz="2000" i="0" smtClean="0"/>
              <a:t>The Commission convened an ad hoc expert group with  the Member States and the EP (01/03/2017) to explore the limited increase of the rate (</a:t>
            </a:r>
            <a:r>
              <a:rPr lang="en-GB" altLang="en-US" sz="2000" i="0" smtClean="0"/>
              <a:t>of around 0.1% of the basic salary) </a:t>
            </a:r>
            <a:r>
              <a:rPr lang="fr-BE" altLang="en-US" sz="2000" i="0" smtClean="0"/>
              <a:t>in order to be able to meet the challenges ahead</a:t>
            </a:r>
          </a:p>
          <a:p>
            <a:pPr>
              <a:buClrTx/>
            </a:pPr>
            <a:r>
              <a:rPr lang="fr-BE" altLang="en-US" sz="2000" i="0" smtClean="0"/>
              <a:t>Member States supported an increase of the contribution rate and even suggested increasing by 0.2% in order to secure reserves for future needs</a:t>
            </a:r>
          </a:p>
          <a:p>
            <a:pPr>
              <a:buClrTx/>
            </a:pPr>
            <a:r>
              <a:rPr lang="fr-BE" altLang="en-US" sz="2000" i="0" smtClean="0"/>
              <a:t>The GTR was consulted (27/04/2017)</a:t>
            </a:r>
          </a:p>
          <a:p>
            <a:pPr>
              <a:buClrTx/>
            </a:pPr>
            <a:endParaRPr lang="fr-BE" altLang="en-US" sz="2000" i="0" smtClean="0"/>
          </a:p>
          <a:p>
            <a:endParaRPr lang="en-GB" altLang="en-US" smtClean="0"/>
          </a:p>
        </p:txBody>
      </p:sp>
      <p:sp>
        <p:nvSpPr>
          <p:cNvPr id="13316" name="Slide Number Placeholder 3"/>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F91A2875-793C-48FB-9421-3E3E7817C9A7}" type="slidenum">
              <a:rPr lang="en-GB" altLang="en-US" sz="1400" i="0" smtClean="0">
                <a:solidFill>
                  <a:schemeClr val="tx1"/>
                </a:solidFill>
                <a:latin typeface="Arial" charset="0"/>
              </a:rPr>
              <a:pPr>
                <a:spcBef>
                  <a:spcPct val="0"/>
                </a:spcBef>
                <a:buClrTx/>
                <a:buFontTx/>
                <a:buNone/>
              </a:pPr>
              <a:t>11</a:t>
            </a:fld>
            <a:endParaRPr lang="en-GB" altLang="en-US" sz="1400" i="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95288" y="1341438"/>
            <a:ext cx="8229600" cy="936625"/>
          </a:xfrm>
        </p:spPr>
        <p:txBody>
          <a:bodyPr/>
          <a:lstStyle/>
          <a:p>
            <a:r>
              <a:rPr lang="fr-BE" altLang="en-US" sz="2400" smtClean="0"/>
              <a:t>Adoption of a Delegated Act (informal stage)</a:t>
            </a:r>
            <a:endParaRPr lang="en-GB" altLang="en-US" sz="2400" smtClean="0"/>
          </a:p>
        </p:txBody>
      </p:sp>
      <p:sp>
        <p:nvSpPr>
          <p:cNvPr id="14339" name="Content Placeholder 2"/>
          <p:cNvSpPr>
            <a:spLocks noGrp="1"/>
          </p:cNvSpPr>
          <p:nvPr>
            <p:ph idx="1"/>
          </p:nvPr>
        </p:nvSpPr>
        <p:spPr>
          <a:xfrm>
            <a:off x="323850" y="2349500"/>
            <a:ext cx="8424863" cy="3529013"/>
          </a:xfrm>
        </p:spPr>
        <p:txBody>
          <a:bodyPr/>
          <a:lstStyle/>
          <a:p>
            <a:pPr>
              <a:buClrTx/>
            </a:pPr>
            <a:r>
              <a:rPr lang="en-GB" altLang="en-US" sz="1900" i="0" smtClean="0"/>
              <a:t>The adjustment of the contribution rate involves an assessment of complex economic and human resources policy factors, in which the legislator enjoys a wide margin of discretion</a:t>
            </a:r>
          </a:p>
          <a:p>
            <a:pPr>
              <a:buClrTx/>
            </a:pPr>
            <a:r>
              <a:rPr lang="fr-BE" altLang="en-US" sz="1900" i="0" smtClean="0"/>
              <a:t>The Commission has the delegated power to adjust this rate, if this is necessary in the interests of the balance of the scheme</a:t>
            </a:r>
            <a:r>
              <a:rPr lang="en-GB" altLang="en-US" sz="1900" i="0" smtClean="0"/>
              <a:t> </a:t>
            </a:r>
          </a:p>
          <a:p>
            <a:pPr>
              <a:buClrTx/>
            </a:pPr>
            <a:r>
              <a:rPr lang="en-GB" altLang="en-US" sz="1900" i="0" smtClean="0"/>
              <a:t>The Inter-Institutional Agreement on Better Law-making requires that Member States' experts are consulted in a timely manner on each draft delegated act prepared by the Commission services</a:t>
            </a:r>
          </a:p>
          <a:p>
            <a:pPr>
              <a:buClrTx/>
            </a:pPr>
            <a:r>
              <a:rPr lang="en-GB" altLang="en-US" sz="1900" i="0" smtClean="0"/>
              <a:t>The preparation and drawing-up of delegated acts may include consultations with stakeholders</a:t>
            </a:r>
          </a:p>
        </p:txBody>
      </p:sp>
      <p:sp>
        <p:nvSpPr>
          <p:cNvPr id="14340" name="Slide Number Placeholder 1"/>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042CBEE5-279E-40CD-B71F-06480EEE704F}" type="slidenum">
              <a:rPr lang="en-GB" altLang="en-US" sz="1400" i="0" smtClean="0">
                <a:solidFill>
                  <a:schemeClr val="tx1"/>
                </a:solidFill>
                <a:latin typeface="Arial" charset="0"/>
              </a:rPr>
              <a:pPr>
                <a:spcBef>
                  <a:spcPct val="0"/>
                </a:spcBef>
                <a:buClrTx/>
                <a:buFontTx/>
                <a:buNone/>
              </a:pPr>
              <a:t>12</a:t>
            </a:fld>
            <a:endParaRPr lang="en-GB" altLang="en-US" sz="1400" i="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fr-BE" altLang="en-US" smtClean="0"/>
              <a:t>What's next?</a:t>
            </a:r>
            <a:endParaRPr lang="en-GB" altLang="en-US" smtClean="0"/>
          </a:p>
        </p:txBody>
      </p:sp>
      <p:sp>
        <p:nvSpPr>
          <p:cNvPr id="15363" name="Content Placeholder 2"/>
          <p:cNvSpPr>
            <a:spLocks noGrp="1"/>
          </p:cNvSpPr>
          <p:nvPr>
            <p:ph idx="1"/>
          </p:nvPr>
        </p:nvSpPr>
        <p:spPr>
          <a:xfrm>
            <a:off x="457200" y="2133600"/>
            <a:ext cx="8229600" cy="3887788"/>
          </a:xfrm>
        </p:spPr>
        <p:txBody>
          <a:bodyPr/>
          <a:lstStyle/>
          <a:p>
            <a:pPr eaLnBrk="1" hangingPunct="1">
              <a:buClrTx/>
              <a:buFont typeface="Wingdings" pitchFamily="2" charset="2"/>
              <a:buChar char="q"/>
            </a:pPr>
            <a:r>
              <a:rPr lang="fr-BE" altLang="en-US" sz="2000" i="0" smtClean="0"/>
              <a:t>2</a:t>
            </a:r>
            <a:r>
              <a:rPr lang="fr-BE" altLang="en-US" sz="2000" i="0" baseline="30000" smtClean="0"/>
              <a:t>nd</a:t>
            </a:r>
            <a:r>
              <a:rPr lang="fr-BE" altLang="en-US" sz="2000" i="0" smtClean="0"/>
              <a:t> Informal Consultation with the MS and EP (27/10/17)</a:t>
            </a:r>
          </a:p>
          <a:p>
            <a:pPr eaLnBrk="1" hangingPunct="1">
              <a:buClrTx/>
              <a:buFont typeface="Wingdings" pitchFamily="2" charset="2"/>
              <a:buChar char="q"/>
            </a:pPr>
            <a:r>
              <a:rPr lang="fr-BE" altLang="en-US" sz="2000" i="0" smtClean="0"/>
              <a:t>Staff Regulations Committee (for the avoidance of any legal doubt)</a:t>
            </a:r>
          </a:p>
          <a:p>
            <a:pPr eaLnBrk="1" hangingPunct="1">
              <a:buClrTx/>
              <a:buFont typeface="Wingdings" pitchFamily="2" charset="2"/>
              <a:buChar char="q"/>
            </a:pPr>
            <a:r>
              <a:rPr lang="fr-BE" altLang="en-US" sz="2000" i="0" smtClean="0"/>
              <a:t>Adoption of the Delegated Regulation by the College </a:t>
            </a:r>
          </a:p>
          <a:p>
            <a:pPr eaLnBrk="1" hangingPunct="1">
              <a:buClrTx/>
              <a:buFont typeface="Wingdings" pitchFamily="2" charset="2"/>
              <a:buChar char="q"/>
            </a:pPr>
            <a:r>
              <a:rPr lang="en-GB" altLang="en-US" sz="2000" i="0" smtClean="0"/>
              <a:t>Once adopted, the delegated act is notified to the co-legislator</a:t>
            </a:r>
          </a:p>
          <a:p>
            <a:pPr eaLnBrk="1" hangingPunct="1">
              <a:buClrTx/>
              <a:buFont typeface="Wingdings" pitchFamily="2" charset="2"/>
              <a:buChar char="q"/>
            </a:pPr>
            <a:r>
              <a:rPr lang="en-GB" altLang="en-US" sz="2000" i="0" smtClean="0"/>
              <a:t>The delegated act enters into force if no objection has been expressed by the EP or the Council within two months or before, if they inform the Commission that they will not object</a:t>
            </a:r>
          </a:p>
        </p:txBody>
      </p:sp>
      <p:sp>
        <p:nvSpPr>
          <p:cNvPr id="15364" name="Slide Number Placeholder 3"/>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0DE3FFF5-04B3-4C88-A21C-2D0A110126A9}" type="slidenum">
              <a:rPr lang="en-GB" altLang="en-US" sz="1400" i="0" smtClean="0">
                <a:solidFill>
                  <a:schemeClr val="tx1"/>
                </a:solidFill>
                <a:latin typeface="Arial" charset="0"/>
              </a:rPr>
              <a:pPr>
                <a:spcBef>
                  <a:spcPct val="0"/>
                </a:spcBef>
                <a:buClrTx/>
                <a:buFontTx/>
                <a:buNone/>
              </a:pPr>
              <a:t>13</a:t>
            </a:fld>
            <a:endParaRPr lang="en-GB" altLang="en-US" sz="1400" i="0" smtClean="0">
              <a:solidFill>
                <a:schemeClr val="tx1"/>
              </a:solidFill>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fr-BE" altLang="en-US" smtClean="0"/>
              <a:t>Consequences on colleagues' payslips</a:t>
            </a:r>
            <a:endParaRPr lang="en-GB" altLang="en-US" smtClean="0"/>
          </a:p>
        </p:txBody>
      </p:sp>
      <p:sp>
        <p:nvSpPr>
          <p:cNvPr id="16387" name="Content Placeholder 2"/>
          <p:cNvSpPr>
            <a:spLocks noGrp="1"/>
          </p:cNvSpPr>
          <p:nvPr>
            <p:ph idx="1"/>
          </p:nvPr>
        </p:nvSpPr>
        <p:spPr>
          <a:xfrm>
            <a:off x="395288" y="2133600"/>
            <a:ext cx="8229600" cy="3887788"/>
          </a:xfrm>
        </p:spPr>
        <p:txBody>
          <a:bodyPr/>
          <a:lstStyle/>
          <a:p>
            <a:pPr eaLnBrk="1" hangingPunct="1">
              <a:buClrTx/>
              <a:buFont typeface="Wingdings" pitchFamily="2" charset="2"/>
              <a:buChar char="q"/>
            </a:pPr>
            <a:endParaRPr lang="fr-BE" altLang="en-US" sz="2000" i="0" smtClean="0"/>
          </a:p>
          <a:p>
            <a:pPr eaLnBrk="1" hangingPunct="1">
              <a:buClrTx/>
              <a:buFont typeface="Wingdings" pitchFamily="2" charset="2"/>
              <a:buChar char="q"/>
            </a:pPr>
            <a:r>
              <a:rPr lang="fr-BE" altLang="en-US" sz="2000" i="0" smtClean="0"/>
              <a:t>The monthly contribution of concerned colleagues will increase, from € 1 (contract agent FG I) to € 20 (temporary agent AD16)</a:t>
            </a:r>
          </a:p>
          <a:p>
            <a:pPr eaLnBrk="1" hangingPunct="1">
              <a:buClrTx/>
              <a:buFont typeface="Wingdings" pitchFamily="2" charset="2"/>
              <a:buChar char="q"/>
            </a:pPr>
            <a:endParaRPr lang="fr-BE" altLang="en-US" sz="2000" i="0" smtClean="0"/>
          </a:p>
          <a:p>
            <a:pPr eaLnBrk="1" hangingPunct="1">
              <a:buClrTx/>
              <a:buFont typeface="Wingdings" pitchFamily="2" charset="2"/>
              <a:buChar char="q"/>
            </a:pPr>
            <a:r>
              <a:rPr lang="fr-BE" altLang="en-US" sz="2000" i="0" smtClean="0"/>
              <a:t>In exchange, twice that amount will be paid out from the general budget to the Unemployment fund, thereby ensuring the sustainability of the scheme while maintaining the same level of benefits</a:t>
            </a:r>
          </a:p>
        </p:txBody>
      </p:sp>
      <p:sp>
        <p:nvSpPr>
          <p:cNvPr id="16388" name="Slide Number Placeholder 3"/>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B05484BA-2157-4D3A-B5ED-FE6842F0EA64}" type="slidenum">
              <a:rPr lang="en-GB" altLang="en-US" sz="1400" i="0" smtClean="0">
                <a:solidFill>
                  <a:schemeClr val="tx1"/>
                </a:solidFill>
                <a:latin typeface="Arial" charset="0"/>
              </a:rPr>
              <a:pPr>
                <a:spcBef>
                  <a:spcPct val="0"/>
                </a:spcBef>
                <a:buClrTx/>
                <a:buFontTx/>
                <a:buNone/>
              </a:pPr>
              <a:t>14</a:t>
            </a:fld>
            <a:endParaRPr lang="en-GB" altLang="en-US" sz="1400" i="0" smtClean="0">
              <a:solidFill>
                <a:schemeClr val="tx1"/>
              </a:solidFill>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2"/>
          </p:nvPr>
        </p:nvSpPr>
        <p:spPr>
          <a:xfrm>
            <a:off x="457200" y="6245225"/>
            <a:ext cx="2133600" cy="476250"/>
          </a:xfrm>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l">
              <a:spcBef>
                <a:spcPct val="0"/>
              </a:spcBef>
              <a:buClrTx/>
              <a:buFontTx/>
              <a:buNone/>
            </a:pPr>
            <a:fld id="{C925138C-2C67-4C50-A552-A92AE5600E66}" type="slidenum">
              <a:rPr lang="en-GB" altLang="en-US" sz="1400" i="0" smtClean="0">
                <a:solidFill>
                  <a:schemeClr val="tx1"/>
                </a:solidFill>
                <a:latin typeface="Arial" charset="0"/>
              </a:rPr>
              <a:pPr algn="l">
                <a:spcBef>
                  <a:spcPct val="0"/>
                </a:spcBef>
                <a:buClrTx/>
                <a:buFontTx/>
                <a:buNone/>
              </a:pPr>
              <a:t>15</a:t>
            </a:fld>
            <a:endParaRPr lang="en-GB" altLang="en-US" sz="1400" i="0" smtClean="0">
              <a:solidFill>
                <a:schemeClr val="tx1"/>
              </a:solidFill>
              <a:latin typeface="Arial" charset="0"/>
            </a:endParaRPr>
          </a:p>
        </p:txBody>
      </p:sp>
      <p:sp>
        <p:nvSpPr>
          <p:cNvPr id="17411" name="Rectangle 3"/>
          <p:cNvSpPr>
            <a:spLocks noGrp="1" noChangeArrowheads="1"/>
          </p:cNvSpPr>
          <p:nvPr>
            <p:ph type="body" idx="1"/>
          </p:nvPr>
        </p:nvSpPr>
        <p:spPr>
          <a:xfrm>
            <a:off x="468313" y="1916113"/>
            <a:ext cx="8229600" cy="3529012"/>
          </a:xfrm>
        </p:spPr>
        <p:txBody>
          <a:bodyPr/>
          <a:lstStyle/>
          <a:p>
            <a:pPr algn="ctr">
              <a:buFont typeface="Wingdings" pitchFamily="2" charset="2"/>
              <a:buNone/>
            </a:pPr>
            <a:r>
              <a:rPr lang="en-GB" altLang="en-US" sz="3600" b="1" i="0" smtClean="0"/>
              <a:t>Thank you for your attention!</a:t>
            </a:r>
          </a:p>
          <a:p>
            <a:pPr algn="ctr">
              <a:buFont typeface="Wingdings" pitchFamily="2" charset="2"/>
              <a:buNone/>
            </a:pPr>
            <a:endParaRPr lang="en-GB" altLang="en-US" sz="3600" smtClean="0"/>
          </a:p>
          <a:p>
            <a:pPr algn="ctr">
              <a:buFont typeface="Wingdings" pitchFamily="2" charset="2"/>
              <a:buNone/>
            </a:pPr>
            <a:endParaRPr lang="en-GB" altLang="en-US" sz="3600" smtClean="0"/>
          </a:p>
          <a:p>
            <a:pPr algn="ctr">
              <a:buFont typeface="Wingdings" pitchFamily="2" charset="2"/>
              <a:buNone/>
            </a:pPr>
            <a:endParaRPr lang="en-GB" altLang="en-US" sz="3600" smtClean="0"/>
          </a:p>
          <a:p>
            <a:pPr algn="ctr">
              <a:buFont typeface="Wingdings" pitchFamily="2" charset="2"/>
              <a:buNone/>
            </a:pPr>
            <a:endParaRPr lang="en-GB" altLang="en-US" smtClean="0"/>
          </a:p>
          <a:p>
            <a:pPr algn="ctr">
              <a:buFont typeface="Wingdings" pitchFamily="2" charset="2"/>
              <a:buNone/>
            </a:pPr>
            <a:r>
              <a:rPr lang="en-GB" altLang="en-US" b="1" i="0" smtClean="0"/>
              <a:t>European Commission</a:t>
            </a:r>
          </a:p>
          <a:p>
            <a:pPr algn="ctr">
              <a:buFont typeface="Wingdings" pitchFamily="2" charset="2"/>
              <a:buNone/>
            </a:pPr>
            <a:r>
              <a:rPr lang="en-GB" altLang="en-US" b="1" i="0" smtClean="0"/>
              <a:t>Brussels, 2017</a:t>
            </a:r>
          </a:p>
          <a:p>
            <a:pPr eaLnBrk="1" hangingPunct="1"/>
            <a:endParaRPr lang="en-GB" altLang="en-US" smtClean="0"/>
          </a:p>
        </p:txBody>
      </p:sp>
      <p:pic>
        <p:nvPicPr>
          <p:cNvPr id="1741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2163" y="2852738"/>
            <a:ext cx="2438400" cy="162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fr-BE" altLang="en-US" smtClean="0"/>
              <a:t>Delegated acts under the SR /</a:t>
            </a:r>
            <a:br>
              <a:rPr lang="fr-BE" altLang="en-US" smtClean="0"/>
            </a:br>
            <a:r>
              <a:rPr lang="fr-BE" altLang="en-US" smtClean="0"/>
              <a:t>Social dialogue aspect</a:t>
            </a:r>
            <a:endParaRPr lang="en-GB" altLang="en-US" smtClean="0"/>
          </a:p>
        </p:txBody>
      </p:sp>
      <p:sp>
        <p:nvSpPr>
          <p:cNvPr id="4099" name="Content Placeholder 2"/>
          <p:cNvSpPr>
            <a:spLocks noGrp="1"/>
          </p:cNvSpPr>
          <p:nvPr>
            <p:ph idx="1"/>
          </p:nvPr>
        </p:nvSpPr>
        <p:spPr>
          <a:xfrm>
            <a:off x="468313" y="2492375"/>
            <a:ext cx="8229600" cy="3529013"/>
          </a:xfrm>
        </p:spPr>
        <p:txBody>
          <a:bodyPr/>
          <a:lstStyle/>
          <a:p>
            <a:pPr eaLnBrk="1" hangingPunct="1">
              <a:buClrTx/>
              <a:buFont typeface="Wingdings" pitchFamily="2" charset="2"/>
              <a:buChar char="q"/>
            </a:pPr>
            <a:r>
              <a:rPr lang="en-GB" altLang="en-US" sz="2000" i="0" smtClean="0"/>
              <a:t>Second Delegated act under Staff Regulations to be adopted by the Commission – careful approach following the successful experience from the first exercise</a:t>
            </a:r>
          </a:p>
          <a:p>
            <a:pPr eaLnBrk="1" hangingPunct="1">
              <a:buClrTx/>
              <a:buFont typeface="Wingdings" pitchFamily="2" charset="2"/>
              <a:buChar char="q"/>
            </a:pPr>
            <a:r>
              <a:rPr lang="fr-BE" altLang="en-US" sz="2000" i="0" smtClean="0"/>
              <a:t>Full Respect of the Framework Agreement between the Commission and its OSPs</a:t>
            </a:r>
          </a:p>
          <a:p>
            <a:pPr eaLnBrk="1" hangingPunct="1">
              <a:buClrTx/>
              <a:buFont typeface="Wingdings" pitchFamily="2" charset="2"/>
              <a:buChar char="q"/>
            </a:pPr>
            <a:r>
              <a:rPr lang="fr-BE" altLang="en-US" sz="2000" i="0" smtClean="0"/>
              <a:t>Information to the staff representatives from the other EU institutions</a:t>
            </a:r>
          </a:p>
          <a:p>
            <a:pPr eaLnBrk="1" hangingPunct="1">
              <a:buClrTx/>
              <a:buFont typeface="Wingdings" pitchFamily="2" charset="2"/>
              <a:buChar char="q"/>
            </a:pPr>
            <a:r>
              <a:rPr lang="fr-BE" altLang="en-US" sz="2000" i="0" smtClean="0"/>
              <a:t>Information to administrations of the other institutions (CPQS)</a:t>
            </a:r>
            <a:endParaRPr lang="en-GB" altLang="en-US" sz="2000" i="0" smtClean="0"/>
          </a:p>
        </p:txBody>
      </p:sp>
      <p:sp>
        <p:nvSpPr>
          <p:cNvPr id="4100" name="Slide Number Placeholder 3"/>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B38A1E3B-4973-458E-952C-21472B82AF23}" type="slidenum">
              <a:rPr lang="en-GB" altLang="en-US" sz="1400" i="0" smtClean="0">
                <a:solidFill>
                  <a:schemeClr val="tx1"/>
                </a:solidFill>
                <a:latin typeface="Arial" charset="0"/>
              </a:rPr>
              <a:pPr>
                <a:spcBef>
                  <a:spcPct val="0"/>
                </a:spcBef>
                <a:buClrTx/>
                <a:buFontTx/>
                <a:buNone/>
              </a:pPr>
              <a:t>2</a:t>
            </a:fld>
            <a:endParaRPr lang="en-GB" altLang="en-US" sz="1400" i="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288" y="1339850"/>
            <a:ext cx="8229600" cy="720725"/>
          </a:xfrm>
        </p:spPr>
        <p:txBody>
          <a:bodyPr/>
          <a:lstStyle/>
          <a:p>
            <a:r>
              <a:rPr lang="fr-BE" altLang="en-US" smtClean="0"/>
              <a:t>General features of the Unemployment Fund</a:t>
            </a:r>
            <a:endParaRPr lang="en-GB" altLang="en-US" smtClean="0"/>
          </a:p>
        </p:txBody>
      </p:sp>
      <p:sp>
        <p:nvSpPr>
          <p:cNvPr id="5123" name="Content Placeholder 2"/>
          <p:cNvSpPr>
            <a:spLocks noGrp="1"/>
          </p:cNvSpPr>
          <p:nvPr>
            <p:ph idx="1"/>
          </p:nvPr>
        </p:nvSpPr>
        <p:spPr>
          <a:xfrm>
            <a:off x="323850" y="2349500"/>
            <a:ext cx="8291513" cy="4032250"/>
          </a:xfrm>
        </p:spPr>
        <p:txBody>
          <a:bodyPr/>
          <a:lstStyle/>
          <a:p>
            <a:pPr>
              <a:buClrTx/>
            </a:pPr>
            <a:r>
              <a:rPr lang="en-GB" altLang="en-US" sz="2000" smtClean="0"/>
              <a:t>Defined Benefit Obligation Fund:</a:t>
            </a:r>
          </a:p>
          <a:p>
            <a:pPr lvl="1">
              <a:buClrTx/>
            </a:pPr>
            <a:r>
              <a:rPr lang="en-GB" altLang="en-US" sz="1600" smtClean="0"/>
              <a:t>common for all Institutions </a:t>
            </a:r>
          </a:p>
          <a:p>
            <a:pPr lvl="1">
              <a:buClrTx/>
            </a:pPr>
            <a:r>
              <a:rPr lang="en-GB" altLang="en-US" sz="1600" smtClean="0"/>
              <a:t>managed by the Commission (PMO) </a:t>
            </a:r>
          </a:p>
          <a:p>
            <a:pPr>
              <a:buClrTx/>
            </a:pPr>
            <a:r>
              <a:rPr lang="en-GB" altLang="en-US" sz="2000" smtClean="0"/>
              <a:t>The scheme is fully funded (special fund outside the budget)</a:t>
            </a:r>
          </a:p>
          <a:p>
            <a:pPr lvl="1">
              <a:buClrTx/>
            </a:pPr>
            <a:r>
              <a:rPr lang="en-GB" altLang="en-US" sz="1600" smtClean="0"/>
              <a:t>0.81 % of the basic salary, minus deduction of a standard allowance (employee)</a:t>
            </a:r>
          </a:p>
          <a:p>
            <a:pPr lvl="1">
              <a:buClrTx/>
            </a:pPr>
            <a:r>
              <a:rPr lang="en-GB" altLang="en-US" sz="1600" smtClean="0"/>
              <a:t>The remaining 2/3 are borne by the institution (employer)</a:t>
            </a:r>
          </a:p>
          <a:p>
            <a:pPr>
              <a:buClrTx/>
            </a:pPr>
            <a:r>
              <a:rPr lang="en-GB" altLang="en-US" sz="2000" smtClean="0"/>
              <a:t>Total contributions amounted to approx. € 21.6 million in 2015</a:t>
            </a:r>
          </a:p>
          <a:p>
            <a:pPr>
              <a:buClrTx/>
            </a:pPr>
            <a:r>
              <a:rPr lang="en-GB" altLang="en-US" sz="2000" smtClean="0"/>
              <a:t>The Commission may, by means of delegated act, adjust the contributions, if this is necessary in the interests of the balance of the scheme</a:t>
            </a:r>
          </a:p>
        </p:txBody>
      </p:sp>
      <p:sp>
        <p:nvSpPr>
          <p:cNvPr id="5124" name="Slide Number Placeholder 3"/>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EDEF60F7-5AD5-4D38-97C4-BF07B42BE119}" type="slidenum">
              <a:rPr lang="en-GB" altLang="en-US" sz="1400" i="0" smtClean="0">
                <a:solidFill>
                  <a:schemeClr val="tx1"/>
                </a:solidFill>
                <a:latin typeface="Arial" charset="0"/>
              </a:rPr>
              <a:pPr>
                <a:spcBef>
                  <a:spcPct val="0"/>
                </a:spcBef>
                <a:buClrTx/>
                <a:buFontTx/>
                <a:buNone/>
              </a:pPr>
              <a:t>3</a:t>
            </a:fld>
            <a:endParaRPr lang="en-GB" altLang="en-US" sz="1400" i="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fr-BE" cap="small" dirty="0" err="1" smtClean="0"/>
              <a:t>Historical</a:t>
            </a:r>
            <a:r>
              <a:rPr lang="fr-BE" cap="small" dirty="0" smtClean="0"/>
              <a:t> background of the </a:t>
            </a:r>
            <a:r>
              <a:rPr lang="fr-BE" cap="small" dirty="0" err="1" smtClean="0"/>
              <a:t>Fund</a:t>
            </a:r>
            <a:endParaRPr lang="en-GB" cap="small" dirty="0"/>
          </a:p>
        </p:txBody>
      </p:sp>
      <p:sp>
        <p:nvSpPr>
          <p:cNvPr id="6147" name="Content Placeholder 2"/>
          <p:cNvSpPr>
            <a:spLocks noGrp="1"/>
          </p:cNvSpPr>
          <p:nvPr>
            <p:ph idx="1"/>
          </p:nvPr>
        </p:nvSpPr>
        <p:spPr>
          <a:xfrm>
            <a:off x="468313" y="2420938"/>
            <a:ext cx="8229600" cy="3529012"/>
          </a:xfrm>
        </p:spPr>
        <p:txBody>
          <a:bodyPr/>
          <a:lstStyle/>
          <a:p>
            <a:pPr eaLnBrk="1" hangingPunct="1">
              <a:buClrTx/>
            </a:pPr>
            <a:r>
              <a:rPr lang="en-GB" altLang="en-US" sz="2200" smtClean="0"/>
              <a:t>B</a:t>
            </a:r>
            <a:r>
              <a:rPr lang="en-GB" altLang="en-US" sz="2000" smtClean="0"/>
              <a:t>efore 2004 – only Temporary Agents (TAs) were eligible for unemployment benefits. They paid 0.4 % contribution and 0.8 % was paid by the employer</a:t>
            </a:r>
          </a:p>
          <a:p>
            <a:pPr eaLnBrk="1" hangingPunct="1">
              <a:buClrTx/>
            </a:pPr>
            <a:r>
              <a:rPr lang="en-GB" altLang="en-US" sz="2000" smtClean="0"/>
              <a:t>2004 Reform of the Staff Regulations – Contract Agents (CAs) included in the scheme. Contributions are raised to 0,81% for staff and 1,62% for the employer</a:t>
            </a:r>
          </a:p>
          <a:p>
            <a:pPr eaLnBrk="1" hangingPunct="1">
              <a:buClrTx/>
            </a:pPr>
            <a:r>
              <a:rPr lang="en-GB" altLang="en-US" sz="2000" smtClean="0"/>
              <a:t>Council Regulation No 160/2009 – Accredited Parliamentary Assistants (APAs) included in the scheme</a:t>
            </a:r>
          </a:p>
          <a:p>
            <a:pPr eaLnBrk="1" hangingPunct="1">
              <a:buClrTx/>
            </a:pPr>
            <a:r>
              <a:rPr lang="en-GB" altLang="en-US" sz="2000" smtClean="0"/>
              <a:t>2013 Reform of the Staff Regulations – the maximum duration of contracts of CAs(3b) set to 6 instead of 3 years</a:t>
            </a:r>
          </a:p>
          <a:p>
            <a:pPr eaLnBrk="1" hangingPunct="1">
              <a:buClrTx/>
            </a:pPr>
            <a:endParaRPr lang="en-GB" altLang="en-US" sz="2200" i="0" smtClean="0"/>
          </a:p>
        </p:txBody>
      </p:sp>
      <p:sp>
        <p:nvSpPr>
          <p:cNvPr id="6148" name="Slide Number Placeholder 1"/>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5C39A1D5-21FC-451A-AB3C-54956CBBD967}" type="slidenum">
              <a:rPr lang="en-GB" altLang="en-US" sz="1400" i="0" smtClean="0">
                <a:solidFill>
                  <a:schemeClr val="tx1"/>
                </a:solidFill>
                <a:latin typeface="Arial" charset="0"/>
              </a:rPr>
              <a:pPr>
                <a:spcBef>
                  <a:spcPct val="0"/>
                </a:spcBef>
                <a:buClrTx/>
                <a:buFontTx/>
                <a:buNone/>
              </a:pPr>
              <a:t>4</a:t>
            </a:fld>
            <a:endParaRPr lang="en-GB" altLang="en-US" sz="1400" i="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fr-BE" altLang="en-US" smtClean="0"/>
              <a:t>Eligibility for unemployment benefits</a:t>
            </a:r>
            <a:endParaRPr lang="en-GB" altLang="en-US" smtClean="0"/>
          </a:p>
        </p:txBody>
      </p:sp>
      <p:sp>
        <p:nvSpPr>
          <p:cNvPr id="7171" name="Content Placeholder 2"/>
          <p:cNvSpPr>
            <a:spLocks noGrp="1"/>
          </p:cNvSpPr>
          <p:nvPr>
            <p:ph sz="half" idx="1"/>
          </p:nvPr>
        </p:nvSpPr>
        <p:spPr>
          <a:xfrm>
            <a:off x="468313" y="2492375"/>
            <a:ext cx="4038600" cy="3529013"/>
          </a:xfrm>
        </p:spPr>
        <p:txBody>
          <a:bodyPr/>
          <a:lstStyle/>
          <a:p>
            <a:r>
              <a:rPr lang="fr-BE" altLang="en-US" sz="2000" b="1" u="sng" smtClean="0"/>
              <a:t>Material conditions</a:t>
            </a:r>
          </a:p>
          <a:p>
            <a:pPr>
              <a:buClrTx/>
            </a:pPr>
            <a:r>
              <a:rPr lang="en-GB" altLang="en-US" sz="2000" smtClean="0"/>
              <a:t>Paid contribution to the fund as AT/CA/APA;</a:t>
            </a:r>
          </a:p>
          <a:p>
            <a:pPr>
              <a:buClrTx/>
            </a:pPr>
            <a:r>
              <a:rPr lang="en-GB" altLang="en-US" sz="2000" smtClean="0"/>
              <a:t>Unemployment not due to resignation/disciplinary sanction;</a:t>
            </a:r>
          </a:p>
          <a:p>
            <a:pPr>
              <a:buClrTx/>
            </a:pPr>
            <a:r>
              <a:rPr lang="en-GB" altLang="en-US" sz="2000" smtClean="0"/>
              <a:t>Worked for at least 6 months;</a:t>
            </a:r>
          </a:p>
          <a:p>
            <a:pPr>
              <a:buClrTx/>
            </a:pPr>
            <a:r>
              <a:rPr lang="en-GB" altLang="en-US" sz="2000" smtClean="0"/>
              <a:t>Resident of a MS of the EU.</a:t>
            </a:r>
          </a:p>
        </p:txBody>
      </p:sp>
      <p:sp>
        <p:nvSpPr>
          <p:cNvPr id="7172" name="Content Placeholder 3"/>
          <p:cNvSpPr>
            <a:spLocks noGrp="1"/>
          </p:cNvSpPr>
          <p:nvPr>
            <p:ph sz="half" idx="2"/>
          </p:nvPr>
        </p:nvSpPr>
        <p:spPr>
          <a:xfrm>
            <a:off x="4427538" y="2492375"/>
            <a:ext cx="4259262" cy="3600450"/>
          </a:xfrm>
        </p:spPr>
        <p:txBody>
          <a:bodyPr/>
          <a:lstStyle/>
          <a:p>
            <a:r>
              <a:rPr lang="fr-BE" altLang="en-US" sz="2000" b="1" u="sng" smtClean="0"/>
              <a:t>Procedural conditions</a:t>
            </a:r>
          </a:p>
          <a:p>
            <a:pPr>
              <a:buClrTx/>
            </a:pPr>
            <a:r>
              <a:rPr lang="en-GB" altLang="en-US" sz="2000" smtClean="0"/>
              <a:t>Registered with the unemployment authorities of a MS;</a:t>
            </a:r>
          </a:p>
          <a:p>
            <a:pPr>
              <a:buClrTx/>
            </a:pPr>
            <a:r>
              <a:rPr lang="en-GB" altLang="en-US" sz="2000" smtClean="0"/>
              <a:t>Meets the condition for unemployment benefits of that MS;</a:t>
            </a:r>
          </a:p>
          <a:p>
            <a:pPr>
              <a:buClrTx/>
            </a:pPr>
            <a:r>
              <a:rPr lang="en-GB" altLang="en-US" sz="2000" smtClean="0"/>
              <a:t>Certifies before the Commission the unemployment status (monthly).</a:t>
            </a:r>
          </a:p>
          <a:p>
            <a:endParaRPr lang="en-GB" altLang="en-US" sz="2000" smtClean="0"/>
          </a:p>
        </p:txBody>
      </p:sp>
      <p:sp>
        <p:nvSpPr>
          <p:cNvPr id="7173" name="Slide Number Placeholder 4"/>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7EA89E73-044F-481F-845C-FE4EDD6A132E}" type="slidenum">
              <a:rPr lang="en-GB" altLang="en-US" sz="1400" i="0" smtClean="0">
                <a:solidFill>
                  <a:schemeClr val="tx1"/>
                </a:solidFill>
                <a:latin typeface="Arial" charset="0"/>
              </a:rPr>
              <a:pPr>
                <a:spcBef>
                  <a:spcPct val="0"/>
                </a:spcBef>
                <a:buClrTx/>
                <a:buFontTx/>
                <a:buNone/>
              </a:pPr>
              <a:t>5</a:t>
            </a:fld>
            <a:endParaRPr lang="en-GB" altLang="en-US" sz="1400" i="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fr-BE" altLang="en-US" smtClean="0"/>
              <a:t>The unemployment benefit</a:t>
            </a:r>
            <a:endParaRPr lang="en-GB" altLang="en-US" smtClean="0"/>
          </a:p>
        </p:txBody>
      </p:sp>
      <p:sp>
        <p:nvSpPr>
          <p:cNvPr id="3" name="Content Placeholder 2"/>
          <p:cNvSpPr>
            <a:spLocks noGrp="1"/>
          </p:cNvSpPr>
          <p:nvPr>
            <p:ph sz="half" idx="1"/>
          </p:nvPr>
        </p:nvSpPr>
        <p:spPr>
          <a:xfrm>
            <a:off x="457200" y="2205038"/>
            <a:ext cx="4038600" cy="2160587"/>
          </a:xfrm>
        </p:spPr>
        <p:txBody>
          <a:bodyPr/>
          <a:lstStyle/>
          <a:p>
            <a:pPr marL="0" indent="0">
              <a:buFontTx/>
              <a:buNone/>
              <a:defRPr/>
            </a:pPr>
            <a:r>
              <a:rPr lang="en-GB" sz="2000" dirty="0" smtClean="0"/>
              <a:t>As a % </a:t>
            </a:r>
            <a:r>
              <a:rPr lang="en-GB" sz="2000" dirty="0"/>
              <a:t>of the basic </a:t>
            </a:r>
            <a:r>
              <a:rPr lang="en-GB" sz="2000" dirty="0" smtClean="0"/>
              <a:t>salary:</a:t>
            </a:r>
          </a:p>
          <a:p>
            <a:pPr>
              <a:buClrTx/>
              <a:defRPr/>
            </a:pPr>
            <a:r>
              <a:rPr lang="en-GB" sz="2000" dirty="0" smtClean="0"/>
              <a:t>1</a:t>
            </a:r>
            <a:r>
              <a:rPr lang="en-GB" sz="2000" baseline="30000" dirty="0" smtClean="0"/>
              <a:t>st</a:t>
            </a:r>
            <a:r>
              <a:rPr lang="en-GB" sz="2000" dirty="0" smtClean="0"/>
              <a:t> </a:t>
            </a:r>
            <a:r>
              <a:rPr lang="en-GB" sz="2000" dirty="0"/>
              <a:t>year - 60%</a:t>
            </a:r>
          </a:p>
          <a:p>
            <a:pPr>
              <a:buClrTx/>
              <a:defRPr/>
            </a:pPr>
            <a:r>
              <a:rPr lang="en-GB" sz="2000" dirty="0"/>
              <a:t>2</a:t>
            </a:r>
            <a:r>
              <a:rPr lang="en-GB" sz="2000" baseline="30000" dirty="0"/>
              <a:t>nd</a:t>
            </a:r>
            <a:r>
              <a:rPr lang="en-GB" sz="2000" dirty="0"/>
              <a:t> year </a:t>
            </a:r>
            <a:r>
              <a:rPr lang="en-GB" sz="2000" dirty="0" smtClean="0"/>
              <a:t>- 45</a:t>
            </a:r>
            <a:r>
              <a:rPr lang="en-GB" sz="2000" dirty="0"/>
              <a:t>%</a:t>
            </a:r>
          </a:p>
          <a:p>
            <a:pPr>
              <a:buClrTx/>
              <a:defRPr/>
            </a:pPr>
            <a:r>
              <a:rPr lang="en-GB" sz="2000" dirty="0"/>
              <a:t>3</a:t>
            </a:r>
            <a:r>
              <a:rPr lang="en-GB" sz="2000" baseline="30000" dirty="0"/>
              <a:t>rd</a:t>
            </a:r>
            <a:r>
              <a:rPr lang="en-GB" sz="2000" dirty="0"/>
              <a:t> year </a:t>
            </a:r>
            <a:r>
              <a:rPr lang="en-GB" sz="2000" dirty="0" smtClean="0"/>
              <a:t>- 30</a:t>
            </a:r>
            <a:r>
              <a:rPr lang="en-GB" sz="2000" dirty="0"/>
              <a:t>%</a:t>
            </a:r>
          </a:p>
          <a:p>
            <a:pPr marL="0" indent="0">
              <a:buFontTx/>
              <a:buNone/>
              <a:defRPr/>
            </a:pPr>
            <a:r>
              <a:rPr lang="fr-BE" sz="2000" dirty="0" err="1" smtClean="0"/>
              <a:t>Family</a:t>
            </a:r>
            <a:r>
              <a:rPr lang="fr-BE" sz="2000" dirty="0" smtClean="0"/>
              <a:t> </a:t>
            </a:r>
            <a:r>
              <a:rPr lang="fr-BE" sz="2000" dirty="0" err="1" smtClean="0"/>
              <a:t>allowances</a:t>
            </a:r>
            <a:endParaRPr lang="fr-BE" sz="2000" dirty="0" smtClean="0"/>
          </a:p>
          <a:p>
            <a:pPr marL="0" indent="0">
              <a:buFontTx/>
              <a:buNone/>
              <a:defRPr/>
            </a:pPr>
            <a:r>
              <a:rPr lang="fr-BE" sz="2000" dirty="0"/>
              <a:t>JSIS </a:t>
            </a:r>
            <a:r>
              <a:rPr lang="fr-BE" sz="2000" dirty="0" err="1"/>
              <a:t>cover</a:t>
            </a:r>
            <a:endParaRPr lang="en-GB" sz="2000" dirty="0"/>
          </a:p>
        </p:txBody>
      </p:sp>
      <p:sp>
        <p:nvSpPr>
          <p:cNvPr id="8196" name="Content Placeholder 3"/>
          <p:cNvSpPr>
            <a:spLocks noGrp="1"/>
          </p:cNvSpPr>
          <p:nvPr>
            <p:ph sz="half" idx="2"/>
          </p:nvPr>
        </p:nvSpPr>
        <p:spPr>
          <a:xfrm>
            <a:off x="4643438" y="2205038"/>
            <a:ext cx="4605337" cy="1943100"/>
          </a:xfrm>
        </p:spPr>
        <p:txBody>
          <a:bodyPr/>
          <a:lstStyle/>
          <a:p>
            <a:pPr>
              <a:buClrTx/>
            </a:pPr>
            <a:r>
              <a:rPr lang="en-GB" altLang="en-US" sz="2000" smtClean="0"/>
              <a:t>No longer than 1/3 of the actual length of service</a:t>
            </a:r>
          </a:p>
          <a:p>
            <a:pPr>
              <a:buClrTx/>
            </a:pPr>
            <a:r>
              <a:rPr lang="en-GB" altLang="en-US" sz="2000" smtClean="0"/>
              <a:t>Upper and lower limits apply</a:t>
            </a:r>
          </a:p>
          <a:p>
            <a:pPr>
              <a:buClrTx/>
            </a:pPr>
            <a:r>
              <a:rPr lang="en-GB" altLang="en-US" sz="2000" smtClean="0"/>
              <a:t>National benefits are deducted</a:t>
            </a:r>
          </a:p>
          <a:p>
            <a:pPr>
              <a:buClrTx/>
            </a:pPr>
            <a:r>
              <a:rPr lang="fr-BE" altLang="en-US" sz="2000" smtClean="0"/>
              <a:t>Subject to the EU tax</a:t>
            </a:r>
          </a:p>
          <a:p>
            <a:pPr>
              <a:buClrTx/>
            </a:pPr>
            <a:r>
              <a:rPr lang="fr-BE" altLang="en-US" sz="2000" smtClean="0"/>
              <a:t>No correction coefficient</a:t>
            </a:r>
            <a:endParaRPr lang="en-GB" altLang="en-US" sz="2000" smtClean="0"/>
          </a:p>
          <a:p>
            <a:endParaRPr lang="en-GB" altLang="en-US" sz="2000" smtClean="0"/>
          </a:p>
        </p:txBody>
      </p:sp>
      <p:sp>
        <p:nvSpPr>
          <p:cNvPr id="8197" name="Slide Number Placeholder 4"/>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B0F153FC-4BE2-417B-B767-FC63947530EC}" type="slidenum">
              <a:rPr lang="en-GB" altLang="en-US" sz="1400" i="0" smtClean="0">
                <a:solidFill>
                  <a:schemeClr val="tx1"/>
                </a:solidFill>
                <a:latin typeface="Arial" charset="0"/>
              </a:rPr>
              <a:pPr>
                <a:spcBef>
                  <a:spcPct val="0"/>
                </a:spcBef>
                <a:buClrTx/>
                <a:buFontTx/>
                <a:buNone/>
              </a:pPr>
              <a:t>6</a:t>
            </a:fld>
            <a:endParaRPr lang="en-GB" altLang="en-US" sz="1400" i="0" smtClean="0">
              <a:solidFill>
                <a:schemeClr val="tx1"/>
              </a:solidFill>
              <a:latin typeface="Arial" charset="0"/>
            </a:endParaRPr>
          </a:p>
        </p:txBody>
      </p:sp>
      <p:graphicFrame>
        <p:nvGraphicFramePr>
          <p:cNvPr id="7" name="Table 6"/>
          <p:cNvGraphicFramePr>
            <a:graphicFrameLocks noGrp="1"/>
          </p:cNvGraphicFramePr>
          <p:nvPr/>
        </p:nvGraphicFramePr>
        <p:xfrm>
          <a:off x="2195513" y="4724400"/>
          <a:ext cx="4392612" cy="1430338"/>
        </p:xfrm>
        <a:graphic>
          <a:graphicData uri="http://schemas.openxmlformats.org/drawingml/2006/table">
            <a:tbl>
              <a:tblPr>
                <a:tableStyleId>{E8B1032C-EA38-4F05-BA0D-38AFFFC7BED3}</a:tableStyleId>
              </a:tblPr>
              <a:tblGrid>
                <a:gridCol w="1246848"/>
                <a:gridCol w="1049136"/>
                <a:gridCol w="1049135"/>
                <a:gridCol w="1047494"/>
              </a:tblGrid>
              <a:tr h="349305">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just"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 </a:t>
                      </a:r>
                      <a:endParaRPr kumimoji="0" lang="en-GB" altLang="en-US" sz="11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smtClean="0">
                          <a:ln>
                            <a:noFill/>
                          </a:ln>
                          <a:effectLst/>
                        </a:rPr>
                        <a:t>TA</a:t>
                      </a:r>
                      <a:endParaRPr kumimoji="0" lang="en-GB" altLang="en-US" sz="11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smtClean="0">
                          <a:ln>
                            <a:noFill/>
                          </a:ln>
                          <a:effectLst/>
                        </a:rPr>
                        <a:t>CA</a:t>
                      </a:r>
                      <a:endParaRPr kumimoji="0" lang="en-GB" altLang="en-US" sz="11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smtClean="0">
                          <a:ln>
                            <a:noFill/>
                          </a:ln>
                          <a:effectLst/>
                        </a:rPr>
                        <a:t>APA</a:t>
                      </a:r>
                      <a:endParaRPr kumimoji="0" lang="en-GB" altLang="en-US" sz="11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82" marR="68582" marT="0" marB="0" anchor="ctr" horzOverflow="overflow"/>
                </a:tc>
              </a:tr>
              <a:tr h="731728">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just"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Maximum (as from the 7th month)</a:t>
                      </a:r>
                      <a:endParaRPr kumimoji="0" lang="en-GB" altLang="en-US" sz="11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2 851.59 </a:t>
                      </a:r>
                      <a:endParaRPr kumimoji="0" lang="en-GB" altLang="en-US" sz="11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2 138.67</a:t>
                      </a:r>
                      <a:endParaRPr kumimoji="0" lang="en-GB" altLang="en-US" sz="11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2 213.62</a:t>
                      </a:r>
                      <a:endParaRPr kumimoji="0" lang="en-GB" altLang="en-US" sz="11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68582" marR="68582" marT="0" marB="0" anchor="ctr" horzOverflow="overflow"/>
                </a:tc>
              </a:tr>
              <a:tr h="349305">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just"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Minimum</a:t>
                      </a:r>
                      <a:endParaRPr kumimoji="0" lang="en-GB" altLang="en-US" sz="11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1 425.79</a:t>
                      </a:r>
                      <a:endParaRPr kumimoji="0" lang="en-GB" altLang="en-US" sz="11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1 069.34</a:t>
                      </a:r>
                      <a:endParaRPr kumimoji="0" lang="en-GB" altLang="en-US" sz="11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68582" marR="68582" marT="0" marB="0" anchor="ctr" horzOverflow="overflow"/>
                </a:tc>
                <a:tc>
                  <a:txBody>
                    <a:bodyPr/>
                    <a:lstStyle>
                      <a:lvl1pPr>
                        <a:spcBef>
                          <a:spcPct val="20000"/>
                        </a:spcBef>
                        <a:buClr>
                          <a:schemeClr val="bg1"/>
                        </a:buClr>
                        <a:defRPr sz="2000" i="1">
                          <a:solidFill>
                            <a:srgbClr val="0F5494"/>
                          </a:solidFill>
                          <a:latin typeface="Verdana" pitchFamily="34" charset="0"/>
                        </a:defRPr>
                      </a:lvl1pPr>
                      <a:lvl2pPr marL="742950" indent="-285750">
                        <a:spcBef>
                          <a:spcPct val="20000"/>
                        </a:spcBef>
                        <a:buClr>
                          <a:srgbClr val="009FBA"/>
                        </a:buClr>
                        <a:defRPr b="1">
                          <a:solidFill>
                            <a:srgbClr val="0F5494"/>
                          </a:solidFill>
                          <a:latin typeface="Verdana" pitchFamily="34" charset="0"/>
                        </a:defRPr>
                      </a:lvl2pPr>
                      <a:lvl3pPr marL="1143000" indent="-228600">
                        <a:spcBef>
                          <a:spcPct val="20000"/>
                        </a:spcBef>
                        <a:defRPr sz="1200">
                          <a:solidFill>
                            <a:srgbClr val="0F5494"/>
                          </a:solidFill>
                          <a:latin typeface="Verdana"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r" defTabSz="914400" rtl="0" eaLnBrk="1" fontAlgn="base" latinLnBrk="0" hangingPunct="1">
                        <a:lnSpc>
                          <a:spcPct val="115000"/>
                        </a:lnSpc>
                        <a:spcBef>
                          <a:spcPts val="300"/>
                        </a:spcBef>
                        <a:spcAft>
                          <a:spcPts val="300"/>
                        </a:spcAft>
                        <a:buClrTx/>
                        <a:buSzTx/>
                        <a:buFontTx/>
                        <a:buNone/>
                        <a:tabLst/>
                      </a:pPr>
                      <a:r>
                        <a:rPr kumimoji="0" lang="en-GB" altLang="en-US" sz="1200" u="none" strike="noStrike" cap="none" normalizeH="0" baseline="0" dirty="0" smtClean="0">
                          <a:ln>
                            <a:noFill/>
                          </a:ln>
                          <a:effectLst/>
                        </a:rPr>
                        <a:t>940.79</a:t>
                      </a:r>
                      <a:endParaRPr kumimoji="0" lang="en-GB" altLang="en-US" sz="11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68582" marR="68582" marT="0" marB="0" anchor="ctr" horzOverflow="overflow"/>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en-US" altLang="en-US" smtClean="0"/>
          </a:p>
        </p:txBody>
      </p:sp>
      <p:sp>
        <p:nvSpPr>
          <p:cNvPr id="9219" name="Slide Number Placeholder 4"/>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B282C102-7AF7-4654-9E2E-EE0FC7633CD6}" type="slidenum">
              <a:rPr lang="en-GB" altLang="en-US" sz="1400" i="0" smtClean="0">
                <a:solidFill>
                  <a:schemeClr val="tx1"/>
                </a:solidFill>
                <a:latin typeface="Arial" charset="0"/>
              </a:rPr>
              <a:pPr>
                <a:spcBef>
                  <a:spcPct val="0"/>
                </a:spcBef>
                <a:buClrTx/>
                <a:buFontTx/>
                <a:buNone/>
              </a:pPr>
              <a:t>7</a:t>
            </a:fld>
            <a:endParaRPr lang="en-GB" altLang="en-US" sz="1400" i="0" smtClean="0">
              <a:solidFill>
                <a:schemeClr val="tx1"/>
              </a:solidFill>
              <a:latin typeface="Arial" charset="0"/>
            </a:endParaRPr>
          </a:p>
        </p:txBody>
      </p:sp>
      <p:graphicFrame>
        <p:nvGraphicFramePr>
          <p:cNvPr id="6" name="Chart 5"/>
          <p:cNvGraphicFramePr>
            <a:graphicFrameLocks/>
          </p:cNvGraphicFramePr>
          <p:nvPr/>
        </p:nvGraphicFramePr>
        <p:xfrm>
          <a:off x="179512" y="1628800"/>
          <a:ext cx="8424936" cy="4032448"/>
        </p:xfrm>
        <a:graphic>
          <a:graphicData uri="http://schemas.openxmlformats.org/drawingml/2006/chart">
            <c:chart xmlns:c="http://schemas.openxmlformats.org/drawingml/2006/chart" xmlns:r="http://schemas.openxmlformats.org/officeDocument/2006/relationships" r:id="rId3"/>
          </a:graphicData>
        </a:graphic>
      </p:graphicFrame>
      <p:sp>
        <p:nvSpPr>
          <p:cNvPr id="9221" name="TextBox 1"/>
          <p:cNvSpPr txBox="1">
            <a:spLocks noChangeArrowheads="1"/>
          </p:cNvSpPr>
          <p:nvPr/>
        </p:nvSpPr>
        <p:spPr bwMode="auto">
          <a:xfrm>
            <a:off x="468313" y="6308725"/>
            <a:ext cx="27352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r>
              <a:rPr lang="fr-BE" altLang="en-US" sz="1200" i="0"/>
              <a:t>Source: 2016 Report, p. 10</a:t>
            </a:r>
            <a:endParaRPr lang="en-GB" altLang="en-US" sz="1200" i="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F7E84F7D-8A8C-4198-8A56-0A4CFA5F97C8}" type="slidenum">
              <a:rPr lang="en-GB" altLang="en-US" sz="1400" i="0" smtClean="0">
                <a:solidFill>
                  <a:srgbClr val="000000"/>
                </a:solidFill>
                <a:latin typeface="Arial" charset="0"/>
              </a:rPr>
              <a:pPr>
                <a:spcBef>
                  <a:spcPct val="0"/>
                </a:spcBef>
                <a:buClrTx/>
                <a:buFontTx/>
                <a:buNone/>
              </a:pPr>
              <a:t>8</a:t>
            </a:fld>
            <a:endParaRPr lang="en-GB" altLang="en-US" sz="1400" i="0" smtClean="0">
              <a:solidFill>
                <a:srgbClr val="000000"/>
              </a:solidFill>
              <a:latin typeface="Arial" charset="0"/>
            </a:endParaRPr>
          </a:p>
        </p:txBody>
      </p:sp>
      <p:pic>
        <p:nvPicPr>
          <p:cNvPr id="1024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1313" y="1412875"/>
            <a:ext cx="5919787" cy="452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4" name="TextBox 1"/>
          <p:cNvSpPr txBox="1">
            <a:spLocks noChangeArrowheads="1"/>
          </p:cNvSpPr>
          <p:nvPr/>
        </p:nvSpPr>
        <p:spPr bwMode="auto">
          <a:xfrm>
            <a:off x="468313" y="6308725"/>
            <a:ext cx="27352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r>
              <a:rPr lang="fr-BE" altLang="en-US" sz="1200" i="0"/>
              <a:t>Source: 2016 Report, p. 9</a:t>
            </a:r>
            <a:endParaRPr lang="en-GB" altLang="en-US" sz="1200" i="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sz="2400" smtClean="0"/>
              <a:t>FINANCIAL POSITION AND CASH BALANCE OF THE FUND</a:t>
            </a:r>
          </a:p>
        </p:txBody>
      </p:sp>
      <p:sp>
        <p:nvSpPr>
          <p:cNvPr id="11267" name="Slide Number Placeholder 3"/>
          <p:cNvSpPr>
            <a:spLocks noGrp="1"/>
          </p:cNvSpPr>
          <p:nvPr>
            <p:ph type="sldNum" sz="quarter" idx="12"/>
          </p:nvPr>
        </p:nvSpPr>
        <p:spPr>
          <a:noFill/>
        </p:spPr>
        <p:txBody>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FAE35B10-033B-444F-BC4D-5FF996500F43}" type="slidenum">
              <a:rPr lang="en-GB" altLang="en-US" sz="1400" i="0" smtClean="0">
                <a:solidFill>
                  <a:srgbClr val="000000"/>
                </a:solidFill>
                <a:latin typeface="Arial" charset="0"/>
              </a:rPr>
              <a:pPr>
                <a:spcBef>
                  <a:spcPct val="0"/>
                </a:spcBef>
                <a:buClrTx/>
                <a:buFontTx/>
                <a:buNone/>
              </a:pPr>
              <a:t>9</a:t>
            </a:fld>
            <a:endParaRPr lang="en-GB" altLang="en-US" sz="1400" i="0" smtClean="0">
              <a:solidFill>
                <a:srgbClr val="000000"/>
              </a:solidFill>
              <a:latin typeface="Arial" charset="0"/>
            </a:endParaRPr>
          </a:p>
        </p:txBody>
      </p:sp>
      <p:pic>
        <p:nvPicPr>
          <p:cNvPr id="1126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68313" y="4581525"/>
            <a:ext cx="5981700" cy="1646238"/>
          </a:xfrm>
          <a:noFill/>
        </p:spPr>
      </p:pic>
      <p:graphicFrame>
        <p:nvGraphicFramePr>
          <p:cNvPr id="5" name="Chart 4"/>
          <p:cNvGraphicFramePr>
            <a:graphicFrameLocks/>
          </p:cNvGraphicFramePr>
          <p:nvPr/>
        </p:nvGraphicFramePr>
        <p:xfrm>
          <a:off x="3275856" y="2060848"/>
          <a:ext cx="4392488" cy="2448272"/>
        </p:xfrm>
        <a:graphic>
          <a:graphicData uri="http://schemas.openxmlformats.org/drawingml/2006/chart">
            <c:chart xmlns:c="http://schemas.openxmlformats.org/drawingml/2006/chart" xmlns:r="http://schemas.openxmlformats.org/officeDocument/2006/relationships" r:id="rId4"/>
          </a:graphicData>
        </a:graphic>
      </p:graphicFrame>
      <p:sp>
        <p:nvSpPr>
          <p:cNvPr id="11270" name="TextBox 1"/>
          <p:cNvSpPr txBox="1">
            <a:spLocks noChangeArrowheads="1"/>
          </p:cNvSpPr>
          <p:nvPr/>
        </p:nvSpPr>
        <p:spPr bwMode="auto">
          <a:xfrm>
            <a:off x="6875463" y="5013325"/>
            <a:ext cx="1873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1"/>
              </a:buClr>
              <a:buChar char="•"/>
              <a:defRPr sz="2400" i="1">
                <a:solidFill>
                  <a:srgbClr val="0F5494"/>
                </a:solidFill>
                <a:latin typeface="Verdana" pitchFamily="34" charset="0"/>
              </a:defRPr>
            </a:lvl1pPr>
            <a:lvl2pPr marL="742950" indent="-285750">
              <a:spcBef>
                <a:spcPct val="20000"/>
              </a:spcBef>
              <a:buClr>
                <a:srgbClr val="009FBA"/>
              </a:buClr>
              <a:buChar char="•"/>
              <a:defRPr sz="2000" b="1">
                <a:solidFill>
                  <a:srgbClr val="0F5494"/>
                </a:solidFill>
                <a:latin typeface="Verdana" pitchFamily="34" charset="0"/>
              </a:defRPr>
            </a:lvl2pPr>
            <a:lvl3pPr marL="1143000" indent="-228600">
              <a:spcBef>
                <a:spcPct val="20000"/>
              </a:spcBef>
              <a:defRPr sz="1400">
                <a:solidFill>
                  <a:srgbClr val="0F5494"/>
                </a:solidFill>
                <a:latin typeface="Verdana" pitchFamily="34"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r>
              <a:rPr lang="fr-BE" altLang="en-US" sz="1200" i="0"/>
              <a:t>Source: Report, p. 7</a:t>
            </a:r>
            <a:endParaRPr lang="en-GB" altLang="en-US" sz="1200" i="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_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EC_Blank</Template>
  <TotalTime>7978</TotalTime>
  <Words>913</Words>
  <Application>Microsoft Office PowerPoint</Application>
  <PresentationFormat>On-screen Show (4:3)</PresentationFormat>
  <Paragraphs>122</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Verdana</vt:lpstr>
      <vt:lpstr>Arial</vt:lpstr>
      <vt:lpstr>Tahoma</vt:lpstr>
      <vt:lpstr>Wingdings</vt:lpstr>
      <vt:lpstr>Calibri</vt:lpstr>
      <vt:lpstr>Times New Roman</vt:lpstr>
      <vt:lpstr>EC_Blank</vt:lpstr>
      <vt:lpstr>Administrative concertation (Brussels, 4 October 2017)</vt:lpstr>
      <vt:lpstr>Delegated acts under the SR / Social dialogue aspect</vt:lpstr>
      <vt:lpstr>General features of the Unemployment Fund</vt:lpstr>
      <vt:lpstr>Historical background of the Fund</vt:lpstr>
      <vt:lpstr>Eligibility for unemployment benefits</vt:lpstr>
      <vt:lpstr>The unemployment benefit</vt:lpstr>
      <vt:lpstr>PowerPoint Presentation</vt:lpstr>
      <vt:lpstr>PowerPoint Presentation</vt:lpstr>
      <vt:lpstr>FINANCIAL POSITION AND CASH BALANCE OF THE FUND</vt:lpstr>
      <vt:lpstr>Main conclusions of the Commission Report (2016) 754</vt:lpstr>
      <vt:lpstr>Follow-up on the report</vt:lpstr>
      <vt:lpstr>Adoption of a Delegated Act (informal stage)</vt:lpstr>
      <vt:lpstr>What's next?</vt:lpstr>
      <vt:lpstr>Consequences on colleagues' payslips</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GTR (Brussels, 27 April 2017)</dc:title>
  <dc:creator>POIRIER Felix (HR)</dc:creator>
  <cp:lastModifiedBy>JPS</cp:lastModifiedBy>
  <cp:revision>326</cp:revision>
  <cp:lastPrinted>2017-10-03T15:56:36Z</cp:lastPrinted>
  <dcterms:created xsi:type="dcterms:W3CDTF">2012-08-30T10:31:03Z</dcterms:created>
  <dcterms:modified xsi:type="dcterms:W3CDTF">2017-10-13T06:23:04Z</dcterms:modified>
</cp:coreProperties>
</file>